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1" r:id="rId1"/>
  </p:sldMasterIdLst>
  <p:notesMasterIdLst>
    <p:notesMasterId r:id="rId19"/>
  </p:notesMasterIdLst>
  <p:sldIdLst>
    <p:sldId id="256" r:id="rId2"/>
    <p:sldId id="284" r:id="rId3"/>
    <p:sldId id="283" r:id="rId4"/>
    <p:sldId id="258" r:id="rId5"/>
    <p:sldId id="274" r:id="rId6"/>
    <p:sldId id="282" r:id="rId7"/>
    <p:sldId id="275" r:id="rId8"/>
    <p:sldId id="281" r:id="rId9"/>
    <p:sldId id="269" r:id="rId10"/>
    <p:sldId id="280" r:id="rId11"/>
    <p:sldId id="271" r:id="rId12"/>
    <p:sldId id="273" r:id="rId13"/>
    <p:sldId id="277" r:id="rId14"/>
    <p:sldId id="285" r:id="rId15"/>
    <p:sldId id="287" r:id="rId16"/>
    <p:sldId id="288" r:id="rId17"/>
    <p:sldId id="28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ＭＳ Ｐゴシック" pitchFamily="-48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ＭＳ Ｐゴシック" pitchFamily="-48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ＭＳ Ｐゴシック" pitchFamily="-48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ＭＳ Ｐゴシック" pitchFamily="-48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ＭＳ Ｐゴシック" pitchFamily="-4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ＭＳ Ｐゴシック" pitchFamily="-4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ＭＳ Ｐゴシック" pitchFamily="-4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ＭＳ Ｐゴシック" pitchFamily="-4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ＭＳ Ｐゴシック" pitchFamily="-4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rbe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4CA10D1-2D3C-4E89-9568-F9929B46909D}" type="datetime1">
              <a:rPr lang="en-US"/>
              <a:pPr>
                <a:defRPr/>
              </a:pPr>
              <a:t>6/9/2015</a:t>
            </a:fld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rbe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35C3430-36C3-4FA1-8998-6107F9C4B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981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US" altLang="en-US" sz="900" b="1" smtClean="0">
                <a:latin typeface="Calibri" pitchFamily="34" charset="0"/>
                <a:ea typeface="ＭＳ Ｐゴシック" pitchFamily="-48" charset="-128"/>
              </a:rPr>
              <a:t>WHAT IS CREDIT?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Credit can be good or bad depending the the debtors use of it.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Positive uses of credit include using it to avoid draining savings or to start up a new business.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When individuals borrow beyond their ability to repay debt, financial difficulties occur.</a:t>
            </a:r>
          </a:p>
          <a:p>
            <a:pPr defTabSz="914400" eaLnBrk="1" hangingPunct="1"/>
            <a:r>
              <a:rPr lang="en-US" altLang="en-US" sz="900" b="1" smtClean="0">
                <a:latin typeface="Calibri" pitchFamily="34" charset="0"/>
                <a:ea typeface="ＭＳ Ｐゴシック" pitchFamily="-48" charset="-128"/>
              </a:rPr>
              <a:t>Consumer Credit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Consumers should be aware of and weight the advantages and disadvantages of credit.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Calibri" pitchFamily="34" charset="0"/>
                <a:ea typeface="ＭＳ Ｐゴシック" pitchFamily="-48" charset="-128"/>
              </a:rPr>
              <a:t>See </a:t>
            </a:r>
            <a:r>
              <a:rPr lang="ja-JP" altLang="en-US" sz="900" b="1" smtClean="0">
                <a:latin typeface="Calibri" pitchFamily="34" charset="0"/>
                <a:ea typeface="ＭＳ Ｐゴシック" pitchFamily="-48" charset="-128"/>
              </a:rPr>
              <a:t>“</a:t>
            </a:r>
            <a:r>
              <a:rPr lang="en-US" altLang="ja-JP" sz="900" b="1" smtClean="0">
                <a:latin typeface="Calibri" pitchFamily="34" charset="0"/>
                <a:ea typeface="ＭＳ Ｐゴシック" pitchFamily="-48" charset="-128"/>
              </a:rPr>
              <a:t>To Use or Not to Use Consumer Credit?</a:t>
            </a:r>
            <a:r>
              <a:rPr lang="ja-JP" altLang="en-US" sz="900" b="1" smtClean="0">
                <a:latin typeface="Calibri" pitchFamily="34" charset="0"/>
                <a:ea typeface="ＭＳ Ｐゴシック" pitchFamily="-48" charset="-128"/>
              </a:rPr>
              <a:t>”</a:t>
            </a:r>
            <a:r>
              <a:rPr lang="en-US" altLang="ja-JP" sz="900" b="1" smtClean="0">
                <a:latin typeface="Calibri" pitchFamily="34" charset="0"/>
                <a:ea typeface="ＭＳ Ｐゴシック" pitchFamily="-48" charset="-128"/>
              </a:rPr>
              <a:t> on page 469.</a:t>
            </a:r>
            <a:endParaRPr lang="en-CA" altLang="en-US" sz="900" b="1" smtClean="0">
              <a:latin typeface="Calibri" pitchFamily="34" charset="0"/>
              <a:ea typeface="ＭＳ Ｐゴシック" pitchFamily="-4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US" altLang="en-US" sz="900" b="1" smtClean="0">
                <a:latin typeface="Calibri" pitchFamily="34" charset="0"/>
                <a:ea typeface="ＭＳ Ｐゴシック" pitchFamily="-48" charset="-128"/>
              </a:rPr>
              <a:t>WHAT IS CREDIT?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Credit can be good or bad depending the the debtors use of it.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Positive uses of credit include using it to avoid draining savings or to start up a new business.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When individuals borrow beyond their ability to repay debt, financial difficulties occur.</a:t>
            </a:r>
          </a:p>
          <a:p>
            <a:pPr defTabSz="914400" eaLnBrk="1" hangingPunct="1"/>
            <a:r>
              <a:rPr lang="en-US" altLang="en-US" sz="900" b="1" smtClean="0">
                <a:latin typeface="Calibri" pitchFamily="34" charset="0"/>
                <a:ea typeface="ＭＳ Ｐゴシック" pitchFamily="-48" charset="-128"/>
              </a:rPr>
              <a:t>Consumer Credit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Consumers should be aware of and weight the advantages and disadvantages of credit.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Calibri" pitchFamily="34" charset="0"/>
                <a:ea typeface="ＭＳ Ｐゴシック" pitchFamily="-48" charset="-128"/>
              </a:rPr>
              <a:t>See </a:t>
            </a:r>
            <a:r>
              <a:rPr lang="ja-JP" altLang="en-US" sz="900" b="1" smtClean="0">
                <a:latin typeface="Calibri" pitchFamily="34" charset="0"/>
                <a:ea typeface="ＭＳ Ｐゴシック" pitchFamily="-48" charset="-128"/>
              </a:rPr>
              <a:t>“</a:t>
            </a:r>
            <a:r>
              <a:rPr lang="en-US" altLang="ja-JP" sz="900" b="1" smtClean="0">
                <a:latin typeface="Calibri" pitchFamily="34" charset="0"/>
                <a:ea typeface="ＭＳ Ｐゴシック" pitchFamily="-48" charset="-128"/>
              </a:rPr>
              <a:t>To Use or Not to Use Consumer Credit?</a:t>
            </a:r>
            <a:r>
              <a:rPr lang="ja-JP" altLang="en-US" sz="900" b="1" smtClean="0">
                <a:latin typeface="Calibri" pitchFamily="34" charset="0"/>
                <a:ea typeface="ＭＳ Ｐゴシック" pitchFamily="-48" charset="-128"/>
              </a:rPr>
              <a:t>”</a:t>
            </a:r>
            <a:r>
              <a:rPr lang="en-US" altLang="ja-JP" sz="900" b="1" smtClean="0">
                <a:latin typeface="Calibri" pitchFamily="34" charset="0"/>
                <a:ea typeface="ＭＳ Ｐゴシック" pitchFamily="-48" charset="-128"/>
              </a:rPr>
              <a:t> on page 469.</a:t>
            </a:r>
            <a:endParaRPr lang="en-CA" altLang="en-US" sz="900" b="1" smtClean="0">
              <a:latin typeface="Calibri" pitchFamily="34" charset="0"/>
              <a:ea typeface="ＭＳ Ｐゴシック" pitchFamily="-48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defTabSz="914400" eaLnBrk="1" hangingPunct="1"/>
            <a:r>
              <a:rPr lang="en-US" altLang="en-US" sz="900" b="1" dirty="0" smtClean="0">
                <a:latin typeface="Calibri" pitchFamily="34" charset="0"/>
                <a:ea typeface="ＭＳ Ｐゴシック" pitchFamily="-48" charset="-128"/>
              </a:rPr>
              <a:t>Consumer Credit</a:t>
            </a:r>
          </a:p>
          <a:p>
            <a:pPr marL="228600" indent="-228600" defTabSz="914400" eaLnBrk="1" hangingPunct="1">
              <a:buFontTx/>
              <a:buChar char="•"/>
            </a:pPr>
            <a:r>
              <a:rPr lang="en-US" altLang="en-US" sz="900" b="1" dirty="0" smtClean="0">
                <a:latin typeface="Calibri" pitchFamily="34" charset="0"/>
                <a:ea typeface="ＭＳ Ｐゴシック" pitchFamily="-48" charset="-128"/>
              </a:rPr>
              <a:t>See Figure 15.1, </a:t>
            </a:r>
            <a:r>
              <a:rPr lang="ja-JP" altLang="en-US" sz="900" b="1" dirty="0" smtClean="0">
                <a:latin typeface="Calibri" pitchFamily="34" charset="0"/>
                <a:ea typeface="ＭＳ Ｐゴシック" pitchFamily="-48" charset="-128"/>
              </a:rPr>
              <a:t>“</a:t>
            </a:r>
            <a:r>
              <a:rPr lang="en-US" altLang="ja-JP" sz="900" b="1" dirty="0" smtClean="0">
                <a:latin typeface="Calibri" pitchFamily="34" charset="0"/>
                <a:ea typeface="ＭＳ Ｐゴシック" pitchFamily="-48" charset="-128"/>
              </a:rPr>
              <a:t>Advantages and Disadvantages of Using Consumer Credit</a:t>
            </a:r>
            <a:r>
              <a:rPr lang="ja-JP" altLang="en-US" sz="900" b="1" dirty="0" smtClean="0">
                <a:latin typeface="Calibri" pitchFamily="34" charset="0"/>
                <a:ea typeface="ＭＳ Ｐゴシック" pitchFamily="-48" charset="-128"/>
              </a:rPr>
              <a:t>”</a:t>
            </a:r>
            <a:r>
              <a:rPr lang="en-US" altLang="ja-JP" sz="900" b="1" dirty="0" smtClean="0">
                <a:latin typeface="Calibri" pitchFamily="34" charset="0"/>
                <a:ea typeface="ＭＳ Ｐゴシック" pitchFamily="-48" charset="-128"/>
              </a:rPr>
              <a:t>, on page 468.</a:t>
            </a:r>
          </a:p>
          <a:p>
            <a:pPr marL="228600" indent="-228600" defTabSz="914400" eaLnBrk="1" hangingPunct="1"/>
            <a:r>
              <a:rPr lang="en-US" altLang="en-US" sz="900" b="1" dirty="0" smtClean="0">
                <a:latin typeface="Calibri" pitchFamily="34" charset="0"/>
                <a:ea typeface="ＭＳ Ｐゴシック" pitchFamily="-48" charset="-128"/>
              </a:rPr>
              <a:t>Advantages of Credit</a:t>
            </a:r>
          </a:p>
          <a:p>
            <a:pPr marL="228600" indent="-228600" defTabSz="914400" eaLnBrk="1" hangingPunct="1">
              <a:buFontTx/>
              <a:buAutoNum type="arabicPeriod"/>
            </a:pPr>
            <a:r>
              <a:rPr lang="en-US" altLang="en-US" sz="900" b="1" dirty="0" smtClean="0">
                <a:latin typeface="Calibri" pitchFamily="34" charset="0"/>
                <a:ea typeface="ＭＳ Ｐゴシック" pitchFamily="-48" charset="-128"/>
              </a:rPr>
              <a:t>Instant enjoyment</a:t>
            </a:r>
            <a:r>
              <a:rPr lang="en-US" altLang="en-US" sz="900" dirty="0" smtClean="0">
                <a:latin typeface="Calibri" pitchFamily="34" charset="0"/>
                <a:ea typeface="ＭＳ Ｐゴシック" pitchFamily="-48" charset="-128"/>
              </a:rPr>
              <a:t> means buying the goods or services on credit and using it now and paying later.</a:t>
            </a:r>
          </a:p>
          <a:p>
            <a:pPr marL="228600" indent="-228600" defTabSz="914400" eaLnBrk="1" hangingPunct="1">
              <a:buFontTx/>
              <a:buAutoNum type="arabicPeriod"/>
            </a:pPr>
            <a:r>
              <a:rPr lang="en-US" altLang="en-US" sz="900" dirty="0" smtClean="0">
                <a:latin typeface="Calibri" pitchFamily="34" charset="0"/>
                <a:ea typeface="ＭＳ Ｐゴシック" pitchFamily="-48" charset="-128"/>
              </a:rPr>
              <a:t>Using credit is </a:t>
            </a:r>
            <a:r>
              <a:rPr lang="en-US" altLang="en-US" sz="900" b="1" dirty="0" smtClean="0">
                <a:latin typeface="Calibri" pitchFamily="34" charset="0"/>
                <a:ea typeface="ＭＳ Ｐゴシック" pitchFamily="-48" charset="-128"/>
              </a:rPr>
              <a:t>convenient</a:t>
            </a:r>
            <a:r>
              <a:rPr lang="en-US" altLang="en-US" sz="900" dirty="0" smtClean="0">
                <a:latin typeface="Calibri" pitchFamily="34" charset="0"/>
                <a:ea typeface="ＭＳ Ｐゴシック" pitchFamily="-48" charset="-128"/>
              </a:rPr>
              <a:t> as you do not need to carry cash and </a:t>
            </a:r>
            <a:r>
              <a:rPr lang="en-US" altLang="en-US" sz="900" dirty="0" err="1" smtClean="0">
                <a:latin typeface="Calibri" pitchFamily="34" charset="0"/>
                <a:ea typeface="ＭＳ Ｐゴシック" pitchFamily="-48" charset="-128"/>
              </a:rPr>
              <a:t>cheques</a:t>
            </a:r>
            <a:r>
              <a:rPr lang="en-US" altLang="en-US" sz="900" dirty="0" smtClean="0">
                <a:latin typeface="Calibri" pitchFamily="34" charset="0"/>
                <a:ea typeface="ＭＳ Ｐゴシック" pitchFamily="-48" charset="-128"/>
              </a:rPr>
              <a:t> while shopping or traveling.</a:t>
            </a:r>
          </a:p>
          <a:p>
            <a:pPr marL="228600" indent="-228600" defTabSz="914400" eaLnBrk="1" hangingPunct="1">
              <a:buFontTx/>
              <a:buAutoNum type="arabicPeriod"/>
            </a:pPr>
            <a:r>
              <a:rPr lang="en-US" altLang="en-US" sz="900" dirty="0" smtClean="0">
                <a:latin typeface="Calibri" pitchFamily="34" charset="0"/>
                <a:ea typeface="ＭＳ Ｐゴシック" pitchFamily="-48" charset="-128"/>
              </a:rPr>
              <a:t>Credit can come in very handy when there is an </a:t>
            </a:r>
            <a:r>
              <a:rPr lang="en-US" altLang="en-US" sz="900" b="1" dirty="0" smtClean="0">
                <a:latin typeface="Calibri" pitchFamily="34" charset="0"/>
                <a:ea typeface="ＭＳ Ｐゴシック" pitchFamily="-48" charset="-128"/>
              </a:rPr>
              <a:t>emergency</a:t>
            </a:r>
            <a:r>
              <a:rPr lang="en-US" altLang="en-US" sz="900" dirty="0" smtClean="0">
                <a:latin typeface="Calibri" pitchFamily="34" charset="0"/>
                <a:ea typeface="ＭＳ Ｐゴシック" pitchFamily="-48" charset="-128"/>
              </a:rPr>
              <a:t> and money is needed now.</a:t>
            </a:r>
          </a:p>
          <a:p>
            <a:pPr marL="228600" indent="-228600" defTabSz="914400" eaLnBrk="1" hangingPunct="1">
              <a:buFontTx/>
              <a:buAutoNum type="arabicPeriod"/>
            </a:pPr>
            <a:r>
              <a:rPr lang="en-US" altLang="en-US" sz="900" dirty="0" smtClean="0">
                <a:latin typeface="Calibri" pitchFamily="34" charset="0"/>
                <a:ea typeface="ＭＳ Ｐゴシック" pitchFamily="-48" charset="-128"/>
              </a:rPr>
              <a:t> Credit allows people to </a:t>
            </a:r>
            <a:r>
              <a:rPr lang="en-US" altLang="en-US" sz="900" b="1" dirty="0" smtClean="0">
                <a:latin typeface="Calibri" pitchFamily="34" charset="0"/>
                <a:ea typeface="ＭＳ Ｐゴシック" pitchFamily="-48" charset="-128"/>
              </a:rPr>
              <a:t>save money</a:t>
            </a:r>
            <a:r>
              <a:rPr lang="en-US" altLang="en-US" sz="900" dirty="0" smtClean="0">
                <a:latin typeface="Calibri" pitchFamily="34" charset="0"/>
                <a:ea typeface="ＭＳ Ｐゴシック" pitchFamily="-48" charset="-128"/>
              </a:rPr>
              <a:t> by taking advantage of sales.</a:t>
            </a:r>
          </a:p>
          <a:p>
            <a:pPr marL="228600" indent="-228600" defTabSz="914400" eaLnBrk="1" hangingPunct="1">
              <a:buFontTx/>
              <a:buAutoNum type="arabicPeriod"/>
            </a:pPr>
            <a:r>
              <a:rPr lang="en-US" altLang="en-US" sz="900" dirty="0" smtClean="0">
                <a:latin typeface="Calibri" pitchFamily="34" charset="0"/>
                <a:ea typeface="ＭＳ Ｐゴシック" pitchFamily="-48" charset="-128"/>
              </a:rPr>
              <a:t>Buying on credit is one way to establish a </a:t>
            </a:r>
            <a:r>
              <a:rPr lang="en-US" altLang="en-US" sz="900" b="1" dirty="0" smtClean="0">
                <a:latin typeface="Calibri" pitchFamily="34" charset="0"/>
                <a:ea typeface="ＭＳ Ｐゴシック" pitchFamily="-48" charset="-128"/>
              </a:rPr>
              <a:t>credit rating</a:t>
            </a:r>
            <a:r>
              <a:rPr lang="en-US" altLang="en-US" sz="900" dirty="0" smtClean="0">
                <a:latin typeface="Calibri" pitchFamily="34" charset="0"/>
                <a:ea typeface="ＭＳ Ｐゴシック" pitchFamily="-48" charset="-128"/>
              </a:rPr>
              <a:t>.</a:t>
            </a:r>
          </a:p>
          <a:p>
            <a:pPr marL="685800" lvl="1" indent="-228600" defTabSz="914400" eaLnBrk="1" hangingPunct="1">
              <a:buFontTx/>
              <a:buAutoNum type="arabicPeriod"/>
            </a:pPr>
            <a:r>
              <a:rPr lang="en-US" altLang="en-US" sz="900" dirty="0" smtClean="0">
                <a:latin typeface="Calibri" pitchFamily="34" charset="0"/>
                <a:ea typeface="ＭＳ Ｐゴシック" pitchFamily="-48" charset="-128"/>
              </a:rPr>
              <a:t>A </a:t>
            </a:r>
            <a:r>
              <a:rPr lang="en-US" altLang="en-US" sz="900" b="1" dirty="0" smtClean="0">
                <a:latin typeface="Calibri" pitchFamily="34" charset="0"/>
                <a:ea typeface="ＭＳ Ｐゴシック" pitchFamily="-48" charset="-128"/>
              </a:rPr>
              <a:t>credit rating</a:t>
            </a:r>
            <a:r>
              <a:rPr lang="en-US" altLang="en-US" sz="900" dirty="0" smtClean="0">
                <a:latin typeface="Calibri" pitchFamily="34" charset="0"/>
                <a:ea typeface="ＭＳ Ｐゴシック" pitchFamily="-48" charset="-128"/>
              </a:rPr>
              <a:t> is an indication of the level of risk that a consumer, business, or government will pose if credit is granted.</a:t>
            </a:r>
          </a:p>
          <a:p>
            <a:pPr marL="228600" indent="-228600" defTabSz="914400" eaLnBrk="1" hangingPunct="1">
              <a:buFontTx/>
              <a:buAutoNum type="arabicPeriod"/>
            </a:pPr>
            <a:r>
              <a:rPr lang="en-US" altLang="en-US" sz="900" dirty="0" smtClean="0">
                <a:latin typeface="Calibri" pitchFamily="34" charset="0"/>
                <a:ea typeface="ＭＳ Ｐゴシック" pitchFamily="-48" charset="-128"/>
              </a:rPr>
              <a:t>The </a:t>
            </a:r>
            <a:r>
              <a:rPr lang="en-US" altLang="en-US" sz="900" b="1" dirty="0" smtClean="0">
                <a:latin typeface="Calibri" pitchFamily="34" charset="0"/>
                <a:ea typeface="ＭＳ Ｐゴシック" pitchFamily="-48" charset="-128"/>
              </a:rPr>
              <a:t>monthly statement</a:t>
            </a:r>
            <a:r>
              <a:rPr lang="en-US" altLang="en-US" sz="900" dirty="0" smtClean="0">
                <a:latin typeface="Calibri" pitchFamily="34" charset="0"/>
                <a:ea typeface="ＭＳ Ｐゴシック" pitchFamily="-48" charset="-128"/>
              </a:rPr>
              <a:t> received from the creditor can help individuals budget and record spending.</a:t>
            </a:r>
          </a:p>
          <a:p>
            <a:pPr marL="228600" indent="-228600" defTabSz="914400" eaLnBrk="1" hangingPunct="1"/>
            <a:r>
              <a:rPr lang="en-US" altLang="en-US" sz="900" b="1" dirty="0" smtClean="0">
                <a:latin typeface="Calibri" pitchFamily="34" charset="0"/>
                <a:ea typeface="ＭＳ Ｐゴシック" pitchFamily="-48" charset="-128"/>
              </a:rPr>
              <a:t>Disadvantages of Credit</a:t>
            </a:r>
          </a:p>
          <a:p>
            <a:pPr marL="228600" indent="-228600" defTabSz="914400" eaLnBrk="1" hangingPunct="1">
              <a:buFontTx/>
              <a:buAutoNum type="arabicPeriod"/>
            </a:pPr>
            <a:r>
              <a:rPr lang="en-US" altLang="en-US" sz="900" dirty="0" smtClean="0">
                <a:latin typeface="Calibri" pitchFamily="34" charset="0"/>
                <a:ea typeface="ＭＳ Ｐゴシック" pitchFamily="-48" charset="-128"/>
              </a:rPr>
              <a:t>There are </a:t>
            </a:r>
            <a:r>
              <a:rPr lang="en-US" altLang="en-US" sz="900" b="1" dirty="0" smtClean="0">
                <a:latin typeface="Calibri" pitchFamily="34" charset="0"/>
                <a:ea typeface="ＭＳ Ｐゴシック" pitchFamily="-48" charset="-128"/>
              </a:rPr>
              <a:t>costs </a:t>
            </a:r>
            <a:r>
              <a:rPr lang="en-US" altLang="en-US" sz="900" dirty="0" smtClean="0">
                <a:latin typeface="Calibri" pitchFamily="34" charset="0"/>
                <a:ea typeface="ＭＳ Ｐゴシック" pitchFamily="-48" charset="-128"/>
              </a:rPr>
              <a:t>involved when buying on credit not fully present when using cash (losses passed on to consumers and interest charges).</a:t>
            </a:r>
          </a:p>
          <a:p>
            <a:pPr marL="228600" indent="-228600" defTabSz="914400" eaLnBrk="1" hangingPunct="1">
              <a:buFontTx/>
              <a:buAutoNum type="arabicPeriod"/>
            </a:pPr>
            <a:r>
              <a:rPr lang="en-US" altLang="en-US" sz="900" dirty="0" smtClean="0">
                <a:latin typeface="Calibri" pitchFamily="34" charset="0"/>
                <a:ea typeface="ＭＳ Ｐゴシック" pitchFamily="-48" charset="-128"/>
              </a:rPr>
              <a:t>With access to credit some consumers </a:t>
            </a:r>
            <a:r>
              <a:rPr lang="en-US" altLang="en-US" sz="900" b="1" dirty="0" smtClean="0">
                <a:latin typeface="Calibri" pitchFamily="34" charset="0"/>
                <a:ea typeface="ＭＳ Ｐゴシック" pitchFamily="-48" charset="-128"/>
              </a:rPr>
              <a:t>buy impulsively</a:t>
            </a:r>
            <a:r>
              <a:rPr lang="en-US" altLang="en-US" sz="900" dirty="0" smtClean="0">
                <a:latin typeface="Calibri" pitchFamily="34" charset="0"/>
                <a:ea typeface="ＭＳ Ｐゴシック" pitchFamily="-48" charset="-128"/>
              </a:rPr>
              <a:t> and do not comparison shop or check the details of the sale.</a:t>
            </a:r>
          </a:p>
          <a:p>
            <a:pPr marL="228600" indent="-228600" defTabSz="914400" eaLnBrk="1" hangingPunct="1">
              <a:buFontTx/>
              <a:buAutoNum type="arabicPeriod"/>
            </a:pPr>
            <a:r>
              <a:rPr lang="en-US" altLang="en-US" sz="900" dirty="0" smtClean="0">
                <a:latin typeface="Calibri" pitchFamily="34" charset="0"/>
                <a:ea typeface="ＭＳ Ｐゴシック" pitchFamily="-48" charset="-128"/>
              </a:rPr>
              <a:t>With access to credit some consumers </a:t>
            </a:r>
            <a:r>
              <a:rPr lang="en-US" altLang="en-US" sz="900" b="1" dirty="0" smtClean="0">
                <a:latin typeface="Calibri" pitchFamily="34" charset="0"/>
                <a:ea typeface="ＭＳ Ｐゴシック" pitchFamily="-48" charset="-128"/>
              </a:rPr>
              <a:t>overbuy</a:t>
            </a:r>
            <a:r>
              <a:rPr lang="en-US" altLang="en-US" sz="900" dirty="0" smtClean="0">
                <a:latin typeface="Calibri" pitchFamily="34" charset="0"/>
                <a:ea typeface="ＭＳ Ｐゴシック" pitchFamily="-48" charset="-128"/>
              </a:rPr>
              <a:t>, purchasing things they do not need or that they cannot afford.</a:t>
            </a:r>
          </a:p>
          <a:p>
            <a:pPr marL="228600" indent="-228600" defTabSz="914400" eaLnBrk="1" hangingPunct="1">
              <a:buFontTx/>
              <a:buAutoNum type="arabicPeriod"/>
            </a:pPr>
            <a:r>
              <a:rPr lang="en-US" altLang="en-US" sz="900" dirty="0" smtClean="0">
                <a:latin typeface="Calibri" pitchFamily="34" charset="0"/>
                <a:ea typeface="ＭＳ Ｐゴシック" pitchFamily="-48" charset="-128"/>
              </a:rPr>
              <a:t>Many consumers get themselves into </a:t>
            </a:r>
            <a:r>
              <a:rPr lang="en-US" altLang="en-US" sz="900" b="1" dirty="0" smtClean="0">
                <a:latin typeface="Calibri" pitchFamily="34" charset="0"/>
                <a:ea typeface="ＭＳ Ｐゴシック" pitchFamily="-48" charset="-128"/>
              </a:rPr>
              <a:t>financial difficulties</a:t>
            </a:r>
            <a:r>
              <a:rPr lang="en-US" altLang="en-US" sz="900" dirty="0" smtClean="0">
                <a:latin typeface="Calibri" pitchFamily="34" charset="0"/>
                <a:ea typeface="ＭＳ Ｐゴシック" pitchFamily="-48" charset="-128"/>
              </a:rPr>
              <a:t> by mismanagement of credit, basically spending more than they can afford.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5C3430-36C3-4FA1-8998-6107F9C4B0A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77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defTabSz="914400" eaLnBrk="1" hangingPunct="1"/>
            <a:r>
              <a:rPr lang="en-US" altLang="en-US" sz="900" b="1" smtClean="0">
                <a:latin typeface="Calibri" pitchFamily="34" charset="0"/>
                <a:ea typeface="ＭＳ Ｐゴシック" pitchFamily="-48" charset="-128"/>
              </a:rPr>
              <a:t>Consumer Credit</a:t>
            </a:r>
          </a:p>
          <a:p>
            <a:pPr marL="228600" indent="-228600" defTabSz="914400" eaLnBrk="1" hangingPunct="1">
              <a:buFontTx/>
              <a:buChar char="•"/>
            </a:pPr>
            <a:r>
              <a:rPr lang="en-US" altLang="en-US" sz="900" b="1" smtClean="0">
                <a:latin typeface="Calibri" pitchFamily="34" charset="0"/>
                <a:ea typeface="ＭＳ Ｐゴシック" pitchFamily="-48" charset="-128"/>
              </a:rPr>
              <a:t>See Figure 15.1, </a:t>
            </a:r>
            <a:r>
              <a:rPr lang="ja-JP" altLang="en-US" sz="900" b="1" smtClean="0">
                <a:latin typeface="Calibri" pitchFamily="34" charset="0"/>
                <a:ea typeface="ＭＳ Ｐゴシック" pitchFamily="-48" charset="-128"/>
              </a:rPr>
              <a:t>“</a:t>
            </a:r>
            <a:r>
              <a:rPr lang="en-US" altLang="ja-JP" sz="900" b="1" smtClean="0">
                <a:latin typeface="Calibri" pitchFamily="34" charset="0"/>
                <a:ea typeface="ＭＳ Ｐゴシック" pitchFamily="-48" charset="-128"/>
              </a:rPr>
              <a:t>Advantages and Disadvantages of Using Consumer Credit</a:t>
            </a:r>
            <a:r>
              <a:rPr lang="ja-JP" altLang="en-US" sz="900" b="1" smtClean="0">
                <a:latin typeface="Calibri" pitchFamily="34" charset="0"/>
                <a:ea typeface="ＭＳ Ｐゴシック" pitchFamily="-48" charset="-128"/>
              </a:rPr>
              <a:t>”</a:t>
            </a:r>
            <a:r>
              <a:rPr lang="en-US" altLang="ja-JP" sz="900" b="1" smtClean="0">
                <a:latin typeface="Calibri" pitchFamily="34" charset="0"/>
                <a:ea typeface="ＭＳ Ｐゴシック" pitchFamily="-48" charset="-128"/>
              </a:rPr>
              <a:t>, on page 468.</a:t>
            </a:r>
          </a:p>
          <a:p>
            <a:pPr marL="228600" indent="-228600" defTabSz="914400" eaLnBrk="1" hangingPunct="1"/>
            <a:r>
              <a:rPr lang="en-US" altLang="en-US" sz="900" b="1" smtClean="0">
                <a:latin typeface="Calibri" pitchFamily="34" charset="0"/>
                <a:ea typeface="ＭＳ Ｐゴシック" pitchFamily="-48" charset="-128"/>
              </a:rPr>
              <a:t>Advantages of Credit</a:t>
            </a:r>
          </a:p>
          <a:p>
            <a:pPr marL="228600" indent="-228600" defTabSz="914400" eaLnBrk="1" hangingPunct="1">
              <a:buFontTx/>
              <a:buAutoNum type="arabicPeriod"/>
            </a:pPr>
            <a:r>
              <a:rPr lang="en-US" altLang="en-US" sz="900" b="1" smtClean="0">
                <a:latin typeface="Calibri" pitchFamily="34" charset="0"/>
                <a:ea typeface="ＭＳ Ｐゴシック" pitchFamily="-48" charset="-128"/>
              </a:rPr>
              <a:t>Instant enjoyment</a:t>
            </a: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 means buying the goods or services on credit and using it now and paying later.</a:t>
            </a:r>
          </a:p>
          <a:p>
            <a:pPr marL="228600" indent="-228600" defTabSz="914400" eaLnBrk="1" hangingPunct="1">
              <a:buFontTx/>
              <a:buAutoNum type="arabicPeriod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Using credit is </a:t>
            </a:r>
            <a:r>
              <a:rPr lang="en-US" altLang="en-US" sz="900" b="1" smtClean="0">
                <a:latin typeface="Calibri" pitchFamily="34" charset="0"/>
                <a:ea typeface="ＭＳ Ｐゴシック" pitchFamily="-48" charset="-128"/>
              </a:rPr>
              <a:t>convenient</a:t>
            </a: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 as you do not need to carry cash and cheques while shopping or traveling.</a:t>
            </a:r>
          </a:p>
          <a:p>
            <a:pPr marL="228600" indent="-228600" defTabSz="914400" eaLnBrk="1" hangingPunct="1">
              <a:buFontTx/>
              <a:buAutoNum type="arabicPeriod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Credit can come in very handy when there is an </a:t>
            </a:r>
            <a:r>
              <a:rPr lang="en-US" altLang="en-US" sz="900" b="1" smtClean="0">
                <a:latin typeface="Calibri" pitchFamily="34" charset="0"/>
                <a:ea typeface="ＭＳ Ｐゴシック" pitchFamily="-48" charset="-128"/>
              </a:rPr>
              <a:t>emergency</a:t>
            </a: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 and money is needed now.</a:t>
            </a:r>
          </a:p>
          <a:p>
            <a:pPr marL="228600" indent="-228600" defTabSz="914400" eaLnBrk="1" hangingPunct="1">
              <a:buFontTx/>
              <a:buAutoNum type="arabicPeriod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 Credit allows people to </a:t>
            </a:r>
            <a:r>
              <a:rPr lang="en-US" altLang="en-US" sz="900" b="1" smtClean="0">
                <a:latin typeface="Calibri" pitchFamily="34" charset="0"/>
                <a:ea typeface="ＭＳ Ｐゴシック" pitchFamily="-48" charset="-128"/>
              </a:rPr>
              <a:t>save money</a:t>
            </a: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 by taking advantage of sales.</a:t>
            </a:r>
          </a:p>
          <a:p>
            <a:pPr marL="228600" indent="-228600" defTabSz="914400" eaLnBrk="1" hangingPunct="1">
              <a:buFontTx/>
              <a:buAutoNum type="arabicPeriod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Buying on credit is one way to establish a </a:t>
            </a:r>
            <a:r>
              <a:rPr lang="en-US" altLang="en-US" sz="900" b="1" smtClean="0">
                <a:latin typeface="Calibri" pitchFamily="34" charset="0"/>
                <a:ea typeface="ＭＳ Ｐゴシック" pitchFamily="-48" charset="-128"/>
              </a:rPr>
              <a:t>credit rating</a:t>
            </a: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.</a:t>
            </a:r>
          </a:p>
          <a:p>
            <a:pPr marL="685800" lvl="1" indent="-228600" defTabSz="914400" eaLnBrk="1" hangingPunct="1">
              <a:buFontTx/>
              <a:buAutoNum type="arabicPeriod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A </a:t>
            </a:r>
            <a:r>
              <a:rPr lang="en-US" altLang="en-US" sz="900" b="1" smtClean="0">
                <a:latin typeface="Calibri" pitchFamily="34" charset="0"/>
                <a:ea typeface="ＭＳ Ｐゴシック" pitchFamily="-48" charset="-128"/>
              </a:rPr>
              <a:t>credit rating</a:t>
            </a: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 is an indication of the level of risk that a consumer, business, or government will pose if credit is granted.</a:t>
            </a:r>
          </a:p>
          <a:p>
            <a:pPr marL="228600" indent="-228600" defTabSz="914400" eaLnBrk="1" hangingPunct="1">
              <a:buFontTx/>
              <a:buAutoNum type="arabicPeriod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The </a:t>
            </a:r>
            <a:r>
              <a:rPr lang="en-US" altLang="en-US" sz="900" b="1" smtClean="0">
                <a:latin typeface="Calibri" pitchFamily="34" charset="0"/>
                <a:ea typeface="ＭＳ Ｐゴシック" pitchFamily="-48" charset="-128"/>
              </a:rPr>
              <a:t>monthly statement</a:t>
            </a: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 received from the creditor can help individuals budget and record spending.</a:t>
            </a:r>
          </a:p>
          <a:p>
            <a:pPr marL="228600" indent="-228600" defTabSz="914400" eaLnBrk="1" hangingPunct="1"/>
            <a:r>
              <a:rPr lang="en-US" altLang="en-US" sz="900" b="1" smtClean="0">
                <a:latin typeface="Calibri" pitchFamily="34" charset="0"/>
                <a:ea typeface="ＭＳ Ｐゴシック" pitchFamily="-48" charset="-128"/>
              </a:rPr>
              <a:t>Disadvantages of Credit</a:t>
            </a:r>
          </a:p>
          <a:p>
            <a:pPr marL="228600" indent="-228600" defTabSz="914400" eaLnBrk="1" hangingPunct="1">
              <a:buFontTx/>
              <a:buAutoNum type="arabicPeriod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There are </a:t>
            </a:r>
            <a:r>
              <a:rPr lang="en-US" altLang="en-US" sz="900" b="1" smtClean="0">
                <a:latin typeface="Calibri" pitchFamily="34" charset="0"/>
                <a:ea typeface="ＭＳ Ｐゴシック" pitchFamily="-48" charset="-128"/>
              </a:rPr>
              <a:t>costs </a:t>
            </a: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involved when buying on credit not fully present when using cash (losses passed on to consumers and interest charges).</a:t>
            </a:r>
          </a:p>
          <a:p>
            <a:pPr marL="228600" indent="-228600" defTabSz="914400" eaLnBrk="1" hangingPunct="1">
              <a:buFontTx/>
              <a:buAutoNum type="arabicPeriod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With access to credit some consumers </a:t>
            </a:r>
            <a:r>
              <a:rPr lang="en-US" altLang="en-US" sz="900" b="1" smtClean="0">
                <a:latin typeface="Calibri" pitchFamily="34" charset="0"/>
                <a:ea typeface="ＭＳ Ｐゴシック" pitchFamily="-48" charset="-128"/>
              </a:rPr>
              <a:t>buy impulsively</a:t>
            </a: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 and do not comparison shop or check the details of the sale.</a:t>
            </a:r>
          </a:p>
          <a:p>
            <a:pPr marL="228600" indent="-228600" defTabSz="914400" eaLnBrk="1" hangingPunct="1">
              <a:buFontTx/>
              <a:buAutoNum type="arabicPeriod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With access to credit some consumers </a:t>
            </a:r>
            <a:r>
              <a:rPr lang="en-US" altLang="en-US" sz="900" b="1" smtClean="0">
                <a:latin typeface="Calibri" pitchFamily="34" charset="0"/>
                <a:ea typeface="ＭＳ Ｐゴシック" pitchFamily="-48" charset="-128"/>
              </a:rPr>
              <a:t>overbuy</a:t>
            </a: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, purchasing things they do not need or that they cannot afford.</a:t>
            </a:r>
          </a:p>
          <a:p>
            <a:pPr marL="228600" indent="-228600" defTabSz="914400" eaLnBrk="1" hangingPunct="1">
              <a:buFontTx/>
              <a:buAutoNum type="arabicPeriod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Many consumers get themselves into </a:t>
            </a:r>
            <a:r>
              <a:rPr lang="en-US" altLang="en-US" sz="900" b="1" smtClean="0">
                <a:latin typeface="Calibri" pitchFamily="34" charset="0"/>
                <a:ea typeface="ＭＳ Ｐゴシック" pitchFamily="-48" charset="-128"/>
              </a:rPr>
              <a:t>financial difficulties</a:t>
            </a: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 by mismanagement of credit, basically spending more than they can afford.</a:t>
            </a:r>
            <a:endParaRPr lang="en-CA" altLang="en-US" sz="900" smtClean="0">
              <a:latin typeface="Calibri" pitchFamily="34" charset="0"/>
              <a:ea typeface="ＭＳ Ｐゴシック" pitchFamily="-48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US" altLang="en-US" sz="900" b="1" smtClean="0">
                <a:latin typeface="Calibri" pitchFamily="34" charset="0"/>
                <a:ea typeface="ＭＳ Ｐゴシック" pitchFamily="-48" charset="-128"/>
              </a:rPr>
              <a:t>CHARACTER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Questions that a lender could ask an individual to determine character: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Do you pay your bills on time?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Have you used credit before?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How long have you lived at your current address?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Where do you work, and how long have you held your present job?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Questions that a lender could ask a business to determine character: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Does the business pay its bills on time?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Has the business used credit previously without problems?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How long has the business existed?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Are the owners reliable?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Answer to these questions seek to determine responsibility and stability.</a:t>
            </a:r>
          </a:p>
          <a:p>
            <a:pPr defTabSz="914400" eaLnBrk="1" hangingPunct="1">
              <a:buFontTx/>
              <a:buChar char="•"/>
            </a:pPr>
            <a:endParaRPr lang="en-CA" altLang="en-US" sz="900" smtClean="0">
              <a:latin typeface="Calibri" pitchFamily="34" charset="0"/>
              <a:ea typeface="ＭＳ Ｐゴシック" pitchFamily="-48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US" altLang="en-US" sz="900" b="1" smtClean="0">
                <a:latin typeface="Calibri" pitchFamily="34" charset="0"/>
                <a:ea typeface="ＭＳ Ｐゴシック" pitchFamily="-48" charset="-128"/>
              </a:rPr>
              <a:t>CREDIT BUREAUS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Retail stores and financial institutions are the main customers of credit bureaus.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Information collected by the bureaus is similar because most national and international creditors are registered with all three.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Credit bureaus do not rate borrowers; they gather information on them and keep it on file for seven years.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Individuals and businesses that do not use credit (cash) do not establish a credit record.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Credit reports help businesses make better decisions.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Since lenders are able to make faster decisions regarding granting credit, consumers benefit.</a:t>
            </a:r>
          </a:p>
          <a:p>
            <a:pPr defTabSz="914400" eaLnBrk="1" hangingPunct="1"/>
            <a:r>
              <a:rPr lang="en-US" altLang="en-US" sz="900" b="1" smtClean="0">
                <a:latin typeface="Calibri" pitchFamily="34" charset="0"/>
                <a:ea typeface="ＭＳ Ｐゴシック" pitchFamily="-48" charset="-128"/>
              </a:rPr>
              <a:t>CREDIT RATING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Credit rating is a measure of credit worthiness.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A good credit rating results when a borrower: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Carries no outstanding balance on credit cards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Pays all bills on time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Keeps debt to a reasonable level; based on income and assets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Has taken out a loan, meeting all payment obligations on time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A lower credit rating results when a borrower: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Pays bills late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Has too many credit cards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Owes large sums of money as well as a mortgage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Applies for many loans or credit cards in a short time period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Has declared bankruptcy</a:t>
            </a:r>
            <a:endParaRPr lang="en-CA" altLang="en-US" sz="900" smtClean="0">
              <a:latin typeface="Calibri" pitchFamily="34" charset="0"/>
              <a:ea typeface="ＭＳ Ｐゴシック" pitchFamily="-48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US" altLang="en-US" sz="900" b="1" smtClean="0">
                <a:latin typeface="Calibri" pitchFamily="34" charset="0"/>
                <a:ea typeface="ＭＳ Ｐゴシック" pitchFamily="-48" charset="-128"/>
              </a:rPr>
              <a:t>CREDIT CRISIS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Credit crisis is not uncommon.</a:t>
            </a:r>
          </a:p>
          <a:p>
            <a:pPr defTabSz="914400" eaLnBrk="1" hangingPunct="1"/>
            <a:r>
              <a:rPr lang="en-US" altLang="en-US" sz="900" b="1" smtClean="0">
                <a:latin typeface="Calibri" pitchFamily="34" charset="0"/>
                <a:ea typeface="ＭＳ Ｐゴシック" pitchFamily="-48" charset="-128"/>
              </a:rPr>
              <a:t>Getting out of Debt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When individual  and businesses experience a credit crisis they should not panic nor should they avoid their creditors.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Spending habits, financial goals, and lifestyle need to be re-accessed when a crisis occurs.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A </a:t>
            </a:r>
            <a:r>
              <a:rPr lang="en-US" altLang="en-US" sz="900" b="1" smtClean="0">
                <a:latin typeface="Calibri" pitchFamily="34" charset="0"/>
                <a:ea typeface="ＭＳ Ｐゴシック" pitchFamily="-48" charset="-128"/>
              </a:rPr>
              <a:t>consolidation loan</a:t>
            </a: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, is a consumer loan (often with lower interest rates) that combines all of the borrower</a:t>
            </a:r>
            <a:r>
              <a:rPr lang="ja-JP" altLang="en-US" sz="900" smtClean="0">
                <a:latin typeface="Calibri" pitchFamily="34" charset="0"/>
                <a:ea typeface="ＭＳ Ｐゴシック" pitchFamily="-48" charset="-128"/>
              </a:rPr>
              <a:t>’</a:t>
            </a:r>
            <a:r>
              <a:rPr lang="en-US" altLang="ja-JP" sz="900" smtClean="0">
                <a:latin typeface="Calibri" pitchFamily="34" charset="0"/>
                <a:ea typeface="ＭＳ Ｐゴシック" pitchFamily="-48" charset="-128"/>
              </a:rPr>
              <a:t>s debts into one more manageable loan.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Calibri" pitchFamily="34" charset="0"/>
                <a:ea typeface="ＭＳ Ｐゴシック" pitchFamily="-48" charset="-128"/>
              </a:rPr>
              <a:t>Credit counselling services</a:t>
            </a: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 are not-for-profit consumer debt counselling services that provide unbiased assistance for individuals and families experiencing money and credit problems.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Credit counsellors discuss options and help to develop a course of action to get out of debt.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Counsellers can help with budgets and can contact creditors to arrange debt-management plans and reduced payments.</a:t>
            </a:r>
          </a:p>
          <a:p>
            <a:pPr defTabSz="914400" eaLnBrk="1" hangingPunct="1">
              <a:buFontTx/>
              <a:buChar char="•"/>
            </a:pPr>
            <a:endParaRPr lang="en-CA" altLang="en-US" sz="900" smtClean="0">
              <a:latin typeface="Calibri" pitchFamily="34" charset="0"/>
              <a:ea typeface="ＭＳ Ｐゴシック" pitchFamily="-48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US" altLang="en-US" sz="900" b="1" smtClean="0">
                <a:latin typeface="Calibri" pitchFamily="34" charset="0"/>
                <a:ea typeface="ＭＳ Ｐゴシック" pitchFamily="-48" charset="-128"/>
              </a:rPr>
              <a:t>CREDIT CRISIS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Credit crisis is not uncommon.</a:t>
            </a:r>
          </a:p>
          <a:p>
            <a:pPr defTabSz="914400" eaLnBrk="1" hangingPunct="1"/>
            <a:r>
              <a:rPr lang="en-US" altLang="en-US" sz="900" b="1" smtClean="0">
                <a:latin typeface="Calibri" pitchFamily="34" charset="0"/>
                <a:ea typeface="ＭＳ Ｐゴシック" pitchFamily="-48" charset="-128"/>
              </a:rPr>
              <a:t>Getting out of Debt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When individual  and businesses experience a credit crisis they should not panic nor should they avoid their creditors.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Spending habits, financial goals, and lifestyle need to be re-accessed when a crisis occurs.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A </a:t>
            </a:r>
            <a:r>
              <a:rPr lang="en-US" altLang="en-US" sz="900" b="1" smtClean="0">
                <a:latin typeface="Calibri" pitchFamily="34" charset="0"/>
                <a:ea typeface="ＭＳ Ｐゴシック" pitchFamily="-48" charset="-128"/>
              </a:rPr>
              <a:t>consolidation loan</a:t>
            </a: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, is a consumer loan (often with lower interest rates) that combines all of the borrower</a:t>
            </a:r>
            <a:r>
              <a:rPr lang="ja-JP" altLang="en-US" sz="900" smtClean="0">
                <a:latin typeface="Calibri" pitchFamily="34" charset="0"/>
                <a:ea typeface="ＭＳ Ｐゴシック" pitchFamily="-48" charset="-128"/>
              </a:rPr>
              <a:t>’</a:t>
            </a:r>
            <a:r>
              <a:rPr lang="en-US" altLang="ja-JP" sz="900" smtClean="0">
                <a:latin typeface="Calibri" pitchFamily="34" charset="0"/>
                <a:ea typeface="ＭＳ Ｐゴシック" pitchFamily="-48" charset="-128"/>
              </a:rPr>
              <a:t>s debts into one more manageable loan.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Calibri" pitchFamily="34" charset="0"/>
                <a:ea typeface="ＭＳ Ｐゴシック" pitchFamily="-48" charset="-128"/>
              </a:rPr>
              <a:t>Credit counselling services</a:t>
            </a: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 are not-for-profit consumer debt counselling services that provide unbiased assistance for individuals and families experiencing money and credit problems.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Credit counsellors discuss options and help to develop a course of action to get out of debt.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Calibri" pitchFamily="34" charset="0"/>
                <a:ea typeface="ＭＳ Ｐゴシック" pitchFamily="-48" charset="-128"/>
              </a:rPr>
              <a:t>Counsellers can help with budgets and can contact creditors to arrange debt-management plans and reduced payments.</a:t>
            </a:r>
          </a:p>
          <a:p>
            <a:pPr defTabSz="914400" eaLnBrk="1" hangingPunct="1">
              <a:buFontTx/>
              <a:buChar char="•"/>
            </a:pPr>
            <a:endParaRPr lang="en-CA" altLang="en-US" sz="900" smtClean="0">
              <a:latin typeface="Calibri" pitchFamily="34" charset="0"/>
              <a:ea typeface="ＭＳ Ｐゴシック" pitchFamily="-4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mpd="thickThin">
            <a:noFill/>
            <a:miter lim="800000"/>
            <a:headEnd/>
            <a:tailEnd/>
          </a:ln>
          <a:effectLst>
            <a:outerShdw dist="10160" dir="5400000" algn="tl" rotWithShape="0">
              <a:srgbClr val="808080">
                <a:alpha val="59999"/>
              </a:srgbClr>
            </a:outerShdw>
          </a:effec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BD0B8DA-9C31-4F94-9C99-CDB18323A960}" type="datetime1">
              <a:rPr lang="en-US"/>
              <a:pPr>
                <a:defRPr/>
              </a:pPr>
              <a:t>6/9/2015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A55254D-6EC6-4334-A5B2-4CE23E267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772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224FF-05B9-4007-AAE2-C1BF40F0E82B}" type="datetime1">
              <a:rPr lang="en-US"/>
              <a:pPr>
                <a:defRPr/>
              </a:pPr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35E6F-2250-40A0-B8BA-260A8370C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171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mpd="thickThin">
            <a:noFill/>
            <a:miter lim="800000"/>
            <a:headEnd/>
            <a:tailEnd/>
          </a:ln>
          <a:effectLst>
            <a:outerShdw dist="10160" dir="10800000" algn="tl" rotWithShape="0">
              <a:srgbClr val="808080">
                <a:alpha val="59999"/>
              </a:srgbClr>
            </a:outerShdw>
          </a:effec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28A538-B06C-4F24-8901-EE77E725F547}" type="datetime1">
              <a:rPr lang="en-US"/>
              <a:pPr>
                <a:defRPr/>
              </a:pPr>
              <a:t>6/9/2015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DC8C5E-EA37-4D22-B34D-F79FBC881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07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2FF37-1495-4999-A58F-68A471B26897}" type="datetime1">
              <a:rPr lang="en-US"/>
              <a:pPr>
                <a:defRPr/>
              </a:pPr>
              <a:t>6/9/2015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10589-5C8F-4588-900D-79AC5993E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5CD62-2ACF-4ADF-B76B-03F581BA67C2}" type="datetime1">
              <a:rPr lang="en-US"/>
              <a:pPr>
                <a:defRPr/>
              </a:pPr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E053D-412D-4AAE-977A-68A3E6B7F3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2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mpd="thickThin">
            <a:noFill/>
            <a:miter lim="800000"/>
            <a:headEnd/>
            <a:tailEnd/>
          </a:ln>
          <a:effectLst>
            <a:outerShdw dist="10160" dir="5400000" algn="tl" rotWithShape="0">
              <a:srgbClr val="808080">
                <a:alpha val="59999"/>
              </a:srgbClr>
            </a:outerShdw>
          </a:effec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3B45E4A-BA1C-4423-8A72-7553CC4D1A36}" type="datetime1">
              <a:rPr lang="en-US"/>
              <a:pPr>
                <a:defRPr/>
              </a:pPr>
              <a:t>6/9/2015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97CB6C2-B604-423D-81F9-644C6E5BE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641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C6A05-DBBF-4F03-B6E5-CD622D944219}" type="datetime1">
              <a:rPr lang="en-US"/>
              <a:pPr>
                <a:defRPr/>
              </a:pPr>
              <a:t>6/9/2015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7FF17-8B71-4DD0-922C-ECBD9F757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38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3484E-9FEF-43FE-B67F-F7FEC53D2880}" type="datetime1">
              <a:rPr lang="en-US"/>
              <a:pPr>
                <a:defRPr/>
              </a:pPr>
              <a:t>6/9/2015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0E92C-68B9-4CD7-9726-EE97CFEF7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49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1E168-8472-4136-AAA3-9A84639A1C21}" type="datetime1">
              <a:rPr lang="en-US"/>
              <a:pPr>
                <a:defRPr/>
              </a:pPr>
              <a:t>6/9/2015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01B94-FDEF-4C52-BE0E-F495A5584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FA71AE-70BD-4EF1-9211-8ACBD396DE93}" type="datetime1">
              <a:rPr lang="en-US"/>
              <a:pPr>
                <a:defRPr/>
              </a:pPr>
              <a:t>6/9/2015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DCE7A5-93C5-420E-9BA8-B41348FC5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99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55F9CC-ACFE-4032-84E6-4A33A881124C}" type="datetime1">
              <a:rPr lang="en-US"/>
              <a:pPr>
                <a:defRPr/>
              </a:pPr>
              <a:t>6/9/2015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532E06-A4D7-49FA-879E-E157757D3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60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0DC4C9-1C75-433B-830B-06B3199F00C9}" type="datetime1">
              <a:rPr lang="en-US"/>
              <a:pPr>
                <a:defRPr/>
              </a:pPr>
              <a:t>6/9/2015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763127-8ED9-480B-B217-F8AB54E45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3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mpd="thickThin">
            <a:noFill/>
            <a:miter lim="800000"/>
            <a:headEnd/>
            <a:tailEnd/>
          </a:ln>
          <a:effectLst>
            <a:outerShdw dist="10160" dir="5400000" algn="tl" rotWithShape="0">
              <a:srgbClr val="808080">
                <a:alpha val="59999"/>
              </a:srgbClr>
            </a:outerShdw>
          </a:effec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3F3F3F"/>
                </a:solidFill>
              </a:defRPr>
            </a:lvl1pPr>
          </a:lstStyle>
          <a:p>
            <a:pPr>
              <a:defRPr/>
            </a:pPr>
            <a:fld id="{A3C74412-4473-4874-AAC4-5733A94CB258}" type="datetime1">
              <a:rPr lang="en-US"/>
              <a:pPr>
                <a:defRPr/>
              </a:pPr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3F3F3F"/>
                </a:solidFill>
              </a:defRPr>
            </a:lvl1pPr>
          </a:lstStyle>
          <a:p>
            <a:pPr>
              <a:defRPr/>
            </a:pPr>
            <a:fld id="{0254920E-E53B-4606-86F5-AE6E10A7B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7" r:id="rId1"/>
    <p:sldLayoutId id="2147484301" r:id="rId2"/>
    <p:sldLayoutId id="2147484308" r:id="rId3"/>
    <p:sldLayoutId id="2147484302" r:id="rId4"/>
    <p:sldLayoutId id="2147484303" r:id="rId5"/>
    <p:sldLayoutId id="2147484304" r:id="rId6"/>
    <p:sldLayoutId id="2147484309" r:id="rId7"/>
    <p:sldLayoutId id="2147484310" r:id="rId8"/>
    <p:sldLayoutId id="2147484311" r:id="rId9"/>
    <p:sldLayoutId id="2147484305" r:id="rId10"/>
    <p:sldLayoutId id="2147484312" r:id="rId11"/>
    <p:sldLayoutId id="2147484306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0"/>
          <a:cs typeface="ＭＳ Ｐゴシック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-48" charset="-128"/>
              </a:rPr>
              <a:t>Credit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685800" y="3429000"/>
            <a:ext cx="57324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rbel" pitchFamily="34" charset="0"/>
                <a:ea typeface="ＭＳ Ｐゴシック" pitchFamily="-4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itchFamily="34" charset="0"/>
                <a:ea typeface="ＭＳ Ｐゴシック" pitchFamily="-4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itchFamily="34" charset="0"/>
                <a:ea typeface="ＭＳ Ｐゴシック" pitchFamily="-4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itchFamily="34" charset="0"/>
                <a:ea typeface="ＭＳ Ｐゴシック" pitchFamily="-4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itchFamily="34" charset="0"/>
                <a:ea typeface="ＭＳ Ｐゴシック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  <a:ea typeface="ＭＳ Ｐゴシック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  <a:ea typeface="ＭＳ Ｐゴシック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  <a:ea typeface="ＭＳ Ｐゴシック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  <a:ea typeface="ＭＳ Ｐゴシック" pitchFamily="-48" charset="-128"/>
              </a:defRPr>
            </a:lvl9pPr>
          </a:lstStyle>
          <a:p>
            <a:pPr eaLnBrk="1" hangingPunct="1"/>
            <a:r>
              <a:rPr lang="en-US" altLang="en-US" sz="4400" dirty="0">
                <a:solidFill>
                  <a:srgbClr val="FFC800"/>
                </a:solidFill>
              </a:rPr>
              <a:t>Chapter 15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>
                <a:ea typeface="ＭＳ Ｐゴシック" pitchFamily="-48" charset="-128"/>
              </a:rPr>
              <a:t>Class Activity	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altLang="en-US" dirty="0" smtClean="0">
                <a:ea typeface="ＭＳ Ｐゴシック" pitchFamily="-48" charset="-128"/>
              </a:rPr>
              <a:t>Based </a:t>
            </a:r>
            <a:r>
              <a:rPr lang="en-US" altLang="en-US" dirty="0" smtClean="0">
                <a:ea typeface="ＭＳ Ｐゴシック" pitchFamily="-48" charset="-128"/>
              </a:rPr>
              <a:t>on the 3 C’s of credit, develop a personal assessment of your own credit worthiness for a $500 loan. If you were a loan officer at a bank, would you lend $500 to you?  Why or why not?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 bwMode="auto">
          <a:extLst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en-US" dirty="0"/>
              <a:t>Credit Bureaus</a:t>
            </a:r>
            <a:endParaRPr lang="en-CA" dirty="0"/>
          </a:p>
        </p:txBody>
      </p:sp>
      <p:sp>
        <p:nvSpPr>
          <p:cNvPr id="2048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Aft>
                <a:spcPts val="1200"/>
              </a:spcAft>
              <a:buNone/>
            </a:pPr>
            <a:r>
              <a:rPr lang="en-US" altLang="en-US" sz="2800" dirty="0">
                <a:ea typeface="ＭＳ Ｐゴシック" pitchFamily="-48" charset="-128"/>
              </a:rPr>
              <a:t>B</a:t>
            </a:r>
            <a:r>
              <a:rPr lang="en-US" altLang="en-US" sz="2800" dirty="0" smtClean="0">
                <a:ea typeface="ＭＳ Ｐゴシック" pitchFamily="-48" charset="-128"/>
              </a:rPr>
              <a:t>usiness that gathers credit information on borrowers and then sells it to credit grantors and lenders. </a:t>
            </a:r>
          </a:p>
          <a:p>
            <a:pPr marL="0" indent="0" eaLnBrk="1" hangingPunct="1">
              <a:lnSpc>
                <a:spcPct val="70000"/>
              </a:lnSpc>
              <a:buFont typeface="Wingdings 2" pitchFamily="18" charset="2"/>
              <a:buNone/>
            </a:pPr>
            <a:endParaRPr lang="en-US" altLang="en-US" sz="2400" dirty="0" smtClean="0">
              <a:ea typeface="ＭＳ Ｐゴシック" pitchFamily="-48" charset="-128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2800" b="1" dirty="0" smtClean="0">
                <a:solidFill>
                  <a:schemeClr val="accent2"/>
                </a:solidFill>
                <a:ea typeface="ＭＳ Ｐゴシック" pitchFamily="-48" charset="-128"/>
              </a:rPr>
              <a:t>Credit Rating</a:t>
            </a:r>
          </a:p>
          <a:p>
            <a:pPr marL="822325" lvl="1" indent="-285750" eaLnBrk="1" hangingPunct="1"/>
            <a:r>
              <a:rPr lang="en-US" altLang="en-US" dirty="0" smtClean="0">
                <a:ea typeface="ＭＳ Ｐゴシック" pitchFamily="-48" charset="-128"/>
              </a:rPr>
              <a:t>level </a:t>
            </a:r>
            <a:r>
              <a:rPr lang="en-US" altLang="en-US" dirty="0" smtClean="0">
                <a:ea typeface="ＭＳ Ｐゴシック" pitchFamily="-48" charset="-128"/>
              </a:rPr>
              <a:t>of risk that a consumer, business, or government will pose if credit is granted. </a:t>
            </a:r>
            <a:endParaRPr lang="en-US" altLang="en-US" dirty="0" smtClean="0">
              <a:ea typeface="ＭＳ Ｐゴシック" pitchFamily="-48" charset="-128"/>
            </a:endParaRPr>
          </a:p>
          <a:p>
            <a:pPr marL="822325" lvl="1" indent="-285750" eaLnBrk="1" hangingPunct="1"/>
            <a:r>
              <a:rPr lang="en-US" altLang="en-US" dirty="0" smtClean="0">
                <a:ea typeface="ＭＳ Ｐゴシック" pitchFamily="-48" charset="-128"/>
              </a:rPr>
              <a:t>If you have a poor credit rating, won’t be able to get a loan</a:t>
            </a:r>
            <a:endParaRPr lang="en-US" altLang="en-US" dirty="0" smtClean="0">
              <a:ea typeface="ＭＳ Ｐゴシック" pitchFamily="-48" charset="-128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altLang="en-US" sz="2000" dirty="0" smtClean="0">
              <a:latin typeface="Arial" charset="0"/>
              <a:ea typeface="ＭＳ Ｐゴシック" pitchFamily="-48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 bwMode="auto">
          <a:extLst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ts val="0"/>
              </a:spcBef>
              <a:tabLst>
                <a:tab pos="268288" algn="l"/>
              </a:tabLst>
              <a:defRPr/>
            </a:pPr>
            <a:r>
              <a:rPr lang="en-US" dirty="0"/>
              <a:t>Credit Crisis</a:t>
            </a:r>
          </a:p>
        </p:txBody>
      </p:sp>
      <p:sp>
        <p:nvSpPr>
          <p:cNvPr id="5017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ts val="0"/>
              </a:spcBef>
              <a:buNone/>
              <a:tabLst>
                <a:tab pos="268288" algn="l"/>
              </a:tabLst>
              <a:defRPr/>
            </a:pPr>
            <a:r>
              <a:rPr lang="en-US" sz="3600" dirty="0" smtClean="0">
                <a:solidFill>
                  <a:schemeClr val="accent2"/>
                </a:solidFill>
              </a:rPr>
              <a:t>Signs of credit crisis include:</a:t>
            </a:r>
          </a:p>
          <a:p>
            <a:pPr marL="822325" lvl="1" indent="-285750" eaLnBrk="1" hangingPunct="1">
              <a:spcBef>
                <a:spcPts val="0"/>
              </a:spcBef>
              <a:buClr>
                <a:schemeClr val="tx1"/>
              </a:buClr>
              <a:buFontTx/>
              <a:buChar char="•"/>
              <a:tabLst>
                <a:tab pos="268288" algn="l"/>
              </a:tabLst>
              <a:defRPr/>
            </a:pPr>
            <a:r>
              <a:rPr lang="en-US" dirty="0" smtClean="0"/>
              <a:t>consistently unable to pay off your credit cards</a:t>
            </a:r>
          </a:p>
          <a:p>
            <a:pPr marL="822325" lvl="1" indent="-285750" eaLnBrk="1" hangingPunct="1">
              <a:spcBef>
                <a:spcPts val="0"/>
              </a:spcBef>
              <a:buClr>
                <a:schemeClr val="tx1"/>
              </a:buClr>
              <a:buFontTx/>
              <a:buChar char="•"/>
              <a:tabLst>
                <a:tab pos="268288" algn="l"/>
              </a:tabLst>
              <a:defRPr/>
            </a:pPr>
            <a:r>
              <a:rPr lang="en-US" dirty="0" smtClean="0"/>
              <a:t>using cash advances for everyday living expenses</a:t>
            </a:r>
          </a:p>
          <a:p>
            <a:pPr marL="822325" lvl="1" indent="-285750" eaLnBrk="1" hangingPunct="1">
              <a:spcBef>
                <a:spcPts val="0"/>
              </a:spcBef>
              <a:buClr>
                <a:schemeClr val="tx1"/>
              </a:buClr>
              <a:buFontTx/>
              <a:buChar char="•"/>
              <a:tabLst>
                <a:tab pos="268288" algn="l"/>
              </a:tabLst>
              <a:defRPr/>
            </a:pPr>
            <a:r>
              <a:rPr lang="en-US" dirty="0" smtClean="0"/>
              <a:t>not knowing how much debt you have</a:t>
            </a:r>
          </a:p>
          <a:p>
            <a:pPr marL="822325" lvl="1" indent="-285750" eaLnBrk="1" hangingPunct="1">
              <a:spcBef>
                <a:spcPts val="0"/>
              </a:spcBef>
              <a:buClr>
                <a:schemeClr val="tx1"/>
              </a:buClr>
              <a:buFontTx/>
              <a:buChar char="•"/>
              <a:tabLst>
                <a:tab pos="268288" algn="l"/>
              </a:tabLst>
              <a:defRPr/>
            </a:pPr>
            <a:r>
              <a:rPr lang="en-US" dirty="0" smtClean="0"/>
              <a:t>seeming to always be in debt</a:t>
            </a:r>
          </a:p>
          <a:p>
            <a:pPr marL="0" indent="0" eaLnBrk="1" hangingPunct="1">
              <a:lnSpc>
                <a:spcPct val="80000"/>
              </a:lnSpc>
              <a:buFont typeface="Wingdings 2" charset="0"/>
              <a:buChar char=""/>
              <a:tabLst>
                <a:tab pos="268288" algn="l"/>
              </a:tabLst>
              <a:defRPr/>
            </a:pPr>
            <a:endParaRPr lang="en-US" sz="20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 bwMode="auto">
          <a:extLst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ts val="0"/>
              </a:spcBef>
              <a:tabLst>
                <a:tab pos="268288" algn="l"/>
              </a:tabLst>
              <a:defRPr/>
            </a:pPr>
            <a:r>
              <a:rPr lang="en-US" dirty="0"/>
              <a:t>Getting out of Debt</a:t>
            </a:r>
          </a:p>
        </p:txBody>
      </p:sp>
      <p:sp>
        <p:nvSpPr>
          <p:cNvPr id="5017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ts val="0"/>
              </a:spcBef>
              <a:buNone/>
              <a:tabLst>
                <a:tab pos="268288" algn="l"/>
              </a:tabLst>
              <a:defRPr/>
            </a:pPr>
            <a:r>
              <a:rPr lang="en-US" dirty="0" smtClean="0">
                <a:solidFill>
                  <a:schemeClr val="accent2"/>
                </a:solidFill>
              </a:rPr>
              <a:t>Steps to get out of debt:</a:t>
            </a:r>
            <a:endParaRPr lang="en-US" dirty="0">
              <a:solidFill>
                <a:schemeClr val="accent2"/>
              </a:solidFill>
            </a:endParaRPr>
          </a:p>
          <a:p>
            <a:pPr marL="822325" lvl="1" indent="-285750" eaLnBrk="1" hangingPunct="1">
              <a:spcBef>
                <a:spcPts val="0"/>
              </a:spcBef>
              <a:buFontTx/>
              <a:buChar char="•"/>
              <a:tabLst>
                <a:tab pos="268288" algn="l"/>
              </a:tabLst>
              <a:defRPr/>
            </a:pPr>
            <a:r>
              <a:rPr lang="en-US" dirty="0"/>
              <a:t>contact and explain difficulties to creditors</a:t>
            </a:r>
          </a:p>
          <a:p>
            <a:pPr marL="822325" lvl="1" indent="-285750" eaLnBrk="1" hangingPunct="1">
              <a:spcBef>
                <a:spcPts val="0"/>
              </a:spcBef>
              <a:buFontTx/>
              <a:buChar char="•"/>
              <a:tabLst>
                <a:tab pos="268288" algn="l"/>
              </a:tabLst>
              <a:defRPr/>
            </a:pPr>
            <a:r>
              <a:rPr lang="en-US" dirty="0"/>
              <a:t>be honest and realistic when working with creditors on a plan</a:t>
            </a:r>
          </a:p>
          <a:p>
            <a:pPr marL="822325" lvl="1" indent="-285750" eaLnBrk="1" hangingPunct="1">
              <a:spcBef>
                <a:spcPts val="0"/>
              </a:spcBef>
              <a:buFontTx/>
              <a:buChar char="•"/>
              <a:tabLst>
                <a:tab pos="268288" algn="l"/>
              </a:tabLst>
              <a:defRPr/>
            </a:pPr>
            <a:r>
              <a:rPr lang="en-US" dirty="0"/>
              <a:t>pay a portion of overdue payments</a:t>
            </a:r>
          </a:p>
          <a:p>
            <a:pPr marL="822325" lvl="1" indent="-285750" eaLnBrk="1" hangingPunct="1">
              <a:spcBef>
                <a:spcPts val="0"/>
              </a:spcBef>
              <a:buFontTx/>
              <a:buChar char="•"/>
              <a:tabLst>
                <a:tab pos="268288" algn="l"/>
              </a:tabLst>
              <a:defRPr/>
            </a:pPr>
            <a:r>
              <a:rPr lang="en-US" dirty="0"/>
              <a:t>put away credit cards</a:t>
            </a:r>
          </a:p>
          <a:p>
            <a:pPr marL="822325" lvl="1" indent="-285750" eaLnBrk="1" hangingPunct="1">
              <a:spcBef>
                <a:spcPts val="0"/>
              </a:spcBef>
              <a:buFontTx/>
              <a:buChar char="•"/>
              <a:tabLst>
                <a:tab pos="268288" algn="l"/>
              </a:tabLst>
              <a:defRPr/>
            </a:pPr>
            <a:r>
              <a:rPr lang="en-US" dirty="0"/>
              <a:t>seek help from </a:t>
            </a:r>
            <a:r>
              <a:rPr lang="en-US" b="1" dirty="0"/>
              <a:t>credit </a:t>
            </a:r>
            <a:r>
              <a:rPr lang="en-US" b="1" dirty="0" err="1"/>
              <a:t>counselling</a:t>
            </a:r>
            <a:r>
              <a:rPr lang="en-US" b="1" dirty="0"/>
              <a:t> services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Tips for Wise Credit Card Use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http://www.cbc.ca/news/canada/10-tips-for-wise-credit-card-use-1.1037332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8750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Card Simulator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http://www.channelone.com/interact_post/credit-card-simulator/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7112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Worksheet:</a:t>
            </a:r>
          </a:p>
          <a:p>
            <a:pPr lvl="1"/>
            <a:r>
              <a:rPr lang="en-US" dirty="0" smtClean="0"/>
              <a:t>The cost of Borrowing</a:t>
            </a:r>
          </a:p>
          <a:p>
            <a:pPr lvl="1"/>
            <a:r>
              <a:rPr lang="en-US" dirty="0" smtClean="0"/>
              <a:t>Borrowing Money and My Future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743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Marketplace Episode</a:t>
            </a:r>
            <a:br>
              <a:rPr lang="en-US" dirty="0" smtClean="0"/>
            </a:br>
            <a:r>
              <a:rPr lang="en-US" dirty="0" smtClean="0"/>
              <a:t>Easy Loans: Uneasy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http://www.cbc.ca/marketplace/episodes/2014-2015/easy-loans-uneasy-money</a:t>
            </a:r>
          </a:p>
        </p:txBody>
      </p:sp>
    </p:spTree>
    <p:extLst>
      <p:ext uri="{BB962C8B-B14F-4D97-AF65-F5344CB8AC3E}">
        <p14:creationId xmlns:p14="http://schemas.microsoft.com/office/powerpoint/2010/main" val="3409244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IQ Quiz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http://www.inspirefinanciallearning.ca/index.php/tools-videos/interactive-tools/credit-iq-quiz/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15259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it on Credit Clip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http://www.getsmarteraboutmoney.ca/en/managing-your-money/planning/managing-debt/Pages/video-get-it-on-credit.aspx#.VXcdYtJVhHw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33554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 bwMode="auto">
          <a:extLst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en-US" dirty="0"/>
              <a:t>What is Credit?</a:t>
            </a:r>
            <a:endParaRPr lang="en-CA" dirty="0"/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800" dirty="0" smtClean="0">
                <a:ea typeface="ＭＳ Ｐゴシック" pitchFamily="-48" charset="-128"/>
              </a:rPr>
              <a:t>Using </a:t>
            </a:r>
            <a:r>
              <a:rPr lang="en-US" altLang="en-US" sz="2800" dirty="0" smtClean="0">
                <a:ea typeface="ＭＳ Ｐゴシック" pitchFamily="-48" charset="-128"/>
              </a:rPr>
              <a:t>someone </a:t>
            </a:r>
            <a:r>
              <a:rPr lang="en-US" altLang="en-US" sz="2800" dirty="0" smtClean="0">
                <a:ea typeface="ＭＳ Ｐゴシック" pitchFamily="-48" charset="-128"/>
              </a:rPr>
              <a:t>else</a:t>
            </a:r>
            <a:r>
              <a:rPr lang="en-US" altLang="en-US" sz="2800" dirty="0" smtClean="0">
                <a:ea typeface="ＭＳ Ｐゴシック" pitchFamily="-48" charset="-128"/>
              </a:rPr>
              <a:t>’</a:t>
            </a:r>
            <a:r>
              <a:rPr lang="en-US" altLang="ja-JP" sz="2800" dirty="0" smtClean="0">
                <a:ea typeface="ＭＳ Ｐゴシック" pitchFamily="-48" charset="-128"/>
              </a:rPr>
              <a:t>s </a:t>
            </a:r>
            <a:r>
              <a:rPr lang="en-US" altLang="ja-JP" sz="2800" dirty="0" smtClean="0">
                <a:ea typeface="ＭＳ Ｐゴシック" pitchFamily="-48" charset="-128"/>
              </a:rPr>
              <a:t>money to purchase an item or service now and then pay for it later. 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en-US" altLang="en-US" sz="1200" dirty="0" smtClean="0">
              <a:solidFill>
                <a:srgbClr val="C00000"/>
              </a:solidFill>
              <a:ea typeface="ＭＳ Ｐゴシック" pitchFamily="-48" charset="-128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 smtClean="0">
                <a:solidFill>
                  <a:srgbClr val="C00000"/>
                </a:solidFill>
                <a:ea typeface="ＭＳ Ｐゴシック" pitchFamily="-48" charset="-128"/>
              </a:rPr>
              <a:t>Types of Credit</a:t>
            </a:r>
          </a:p>
          <a:p>
            <a:r>
              <a:rPr lang="en-US" dirty="0"/>
              <a:t>Credit Cards</a:t>
            </a:r>
          </a:p>
          <a:p>
            <a:r>
              <a:rPr lang="en-US" dirty="0"/>
              <a:t>Student Loans</a:t>
            </a:r>
          </a:p>
          <a:p>
            <a:r>
              <a:rPr lang="en-US" dirty="0"/>
              <a:t>Loans or Lines of Credit</a:t>
            </a:r>
          </a:p>
          <a:p>
            <a:r>
              <a:rPr lang="en-US" dirty="0"/>
              <a:t>Overdraft Protection</a:t>
            </a:r>
          </a:p>
          <a:p>
            <a:r>
              <a:rPr lang="en-US" dirty="0"/>
              <a:t>High Cost Loans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en-US" altLang="en-US" dirty="0" smtClean="0">
              <a:ea typeface="ＭＳ Ｐゴシック" pitchFamily="-48" charset="-128"/>
            </a:endParaRPr>
          </a:p>
          <a:p>
            <a:pPr marL="0" indent="0" eaLnBrk="1" hangingPunct="1">
              <a:lnSpc>
                <a:spcPct val="40000"/>
              </a:lnSpc>
              <a:spcBef>
                <a:spcPts val="0"/>
              </a:spcBef>
              <a:buFont typeface="Wingdings 2" pitchFamily="18" charset="2"/>
              <a:buNone/>
            </a:pPr>
            <a:endParaRPr lang="en-US" altLang="en-US" sz="2800" dirty="0" smtClean="0">
              <a:latin typeface="Arial" charset="0"/>
              <a:ea typeface="ＭＳ Ｐゴシック" pitchFamily="-48" charset="-128"/>
            </a:endParaRP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altLang="en-US" sz="2800" b="1" dirty="0" smtClean="0">
              <a:solidFill>
                <a:schemeClr val="accent2"/>
              </a:solidFill>
              <a:latin typeface="Arial" charset="0"/>
              <a:ea typeface="ＭＳ Ｐゴシック" pitchFamily="-48" charset="-128"/>
            </a:endParaRPr>
          </a:p>
        </p:txBody>
      </p:sp>
      <p:pic>
        <p:nvPicPr>
          <p:cNvPr id="10244" name="Picture 5" descr="IMG_25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83" t="16667" r="7283" b="31955"/>
          <a:stretch>
            <a:fillRect/>
          </a:stretch>
        </p:blipFill>
        <p:spPr bwMode="auto">
          <a:xfrm>
            <a:off x="6437312" y="488182"/>
            <a:ext cx="2460625" cy="1109662"/>
          </a:xfrm>
          <a:prstGeom prst="rect">
            <a:avLst/>
          </a:prstGeom>
          <a:noFill/>
          <a:ln w="5715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 bwMode="auto">
          <a:extLst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marL="0" indent="0" eaLnBrk="1" hangingPunct="1"/>
            <a:r>
              <a:rPr lang="en-US" altLang="en-US" dirty="0"/>
              <a:t>Consumer Credit</a:t>
            </a:r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Aft>
                <a:spcPts val="1200"/>
              </a:spcAft>
              <a:buNone/>
            </a:pPr>
            <a:r>
              <a:rPr lang="en-US" altLang="en-US" dirty="0" smtClean="0"/>
              <a:t>Credit is used for </a:t>
            </a:r>
            <a:r>
              <a:rPr lang="en-US" altLang="en-US" dirty="0" smtClean="0"/>
              <a:t>personal items (home, car, concert tickets etc.)</a:t>
            </a:r>
            <a:endParaRPr lang="en-CA" altLang="en-US" dirty="0"/>
          </a:p>
        </p:txBody>
      </p:sp>
      <p:pic>
        <p:nvPicPr>
          <p:cNvPr id="11268" name="Picture 4" descr="IMG_25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23" r="34399" b="20866"/>
          <a:stretch>
            <a:fillRect/>
          </a:stretch>
        </p:blipFill>
        <p:spPr bwMode="auto">
          <a:xfrm>
            <a:off x="5289807" y="3194153"/>
            <a:ext cx="2389187" cy="1631950"/>
          </a:xfrm>
          <a:prstGeom prst="rect">
            <a:avLst/>
          </a:prstGeom>
          <a:noFill/>
          <a:ln w="57150">
            <a:solidFill>
              <a:srgbClr val="FF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IMG_25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83" t="16667" r="7283" b="31955"/>
          <a:stretch>
            <a:fillRect/>
          </a:stretch>
        </p:blipFill>
        <p:spPr bwMode="auto">
          <a:xfrm>
            <a:off x="1375748" y="3762427"/>
            <a:ext cx="2460625" cy="1109662"/>
          </a:xfrm>
          <a:prstGeom prst="rect">
            <a:avLst/>
          </a:prstGeom>
          <a:noFill/>
          <a:ln w="5715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Consumer Credit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 smtClean="0">
                <a:solidFill>
                  <a:srgbClr val="C00000"/>
                </a:solidFill>
                <a:ea typeface="ＭＳ Ｐゴシック" pitchFamily="-48" charset="-128"/>
              </a:rPr>
              <a:t>Advantages</a:t>
            </a:r>
            <a:endParaRPr lang="en-US" altLang="en-US" sz="2800" dirty="0">
              <a:ea typeface="ＭＳ Ｐゴシック" pitchFamily="-48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74663" lvl="1" indent="-342900" eaLnBrk="1" hangingPunct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instant enjoyment</a:t>
            </a:r>
          </a:p>
          <a:p>
            <a:pPr marL="474663" lvl="1" indent="-342900" eaLnBrk="1" hangingPunct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convenience</a:t>
            </a:r>
          </a:p>
          <a:p>
            <a:pPr marL="474663" lvl="1" indent="-342900" eaLnBrk="1" hangingPunct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emergencies</a:t>
            </a:r>
            <a:endParaRPr lang="en-US" altLang="en-US" sz="2400" dirty="0" smtClean="0"/>
          </a:p>
          <a:p>
            <a:pPr marL="474663" lvl="1" indent="-342900" eaLnBrk="1" hangingPunct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credit rating</a:t>
            </a:r>
            <a:endParaRPr lang="en-US" alt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en-US" sz="2800" dirty="0">
                <a:solidFill>
                  <a:srgbClr val="C00000"/>
                </a:solidFill>
                <a:ea typeface="ＭＳ Ｐゴシック" pitchFamily="-48" charset="-128"/>
              </a:rPr>
              <a:t>Disadvantages</a:t>
            </a:r>
            <a:endParaRPr lang="en-CA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credit </a:t>
            </a:r>
            <a:r>
              <a:rPr lang="en-US" altLang="en-US" dirty="0" smtClean="0"/>
              <a:t>costs (interest)</a:t>
            </a:r>
            <a:endParaRPr lang="en-US" altLang="en-US" dirty="0" smtClean="0"/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/>
              <a:t>impulse buying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o</a:t>
            </a:r>
            <a:r>
              <a:rPr lang="en-US" altLang="en-US" dirty="0" smtClean="0"/>
              <a:t>verbuying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/>
              <a:t>financial </a:t>
            </a:r>
            <a:r>
              <a:rPr lang="en-US" altLang="en-US" dirty="0"/>
              <a:t>difficulties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endParaRPr lang="en-US" altLang="en-US" dirty="0"/>
          </a:p>
          <a:p>
            <a:pPr marL="119062" indent="0">
              <a:buNone/>
            </a:pPr>
            <a:endParaRPr lang="en-CA" dirty="0"/>
          </a:p>
        </p:txBody>
      </p:sp>
      <p:pic>
        <p:nvPicPr>
          <p:cNvPr id="9" name="Picture 4" descr="IMG_26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41" t="23843" r="25203" b="39296"/>
          <a:stretch>
            <a:fillRect/>
          </a:stretch>
        </p:blipFill>
        <p:spPr bwMode="auto">
          <a:xfrm>
            <a:off x="5303202" y="4722494"/>
            <a:ext cx="2727255" cy="1403985"/>
          </a:xfrm>
          <a:prstGeom prst="rect">
            <a:avLst/>
          </a:prstGeom>
          <a:noFill/>
          <a:ln w="57150">
            <a:solidFill>
              <a:srgbClr val="99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395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 bwMode="auto">
          <a:extLst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Business Credit</a:t>
            </a:r>
            <a:endParaRPr lang="en-CA" dirty="0"/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tabLst>
                <a:tab pos="268288" algn="l"/>
                <a:tab pos="2687638" algn="l"/>
              </a:tabLst>
            </a:pPr>
            <a:r>
              <a:rPr lang="en-US" altLang="en-US" dirty="0">
                <a:ea typeface="ＭＳ Ｐゴシック" pitchFamily="-48" charset="-128"/>
              </a:rPr>
              <a:t>L</a:t>
            </a:r>
            <a:r>
              <a:rPr lang="en-US" altLang="en-US" dirty="0" smtClean="0">
                <a:ea typeface="ＭＳ Ｐゴシック" pitchFamily="-48" charset="-128"/>
              </a:rPr>
              <a:t>ong-term credit to purchase land, buildings, and equipment, and short-term credit to buy goods, raw materials, and supplies. 	</a:t>
            </a:r>
            <a:endParaRPr lang="en-CA" altLang="en-US" dirty="0" smtClean="0">
              <a:ea typeface="ＭＳ Ｐゴシック" pitchFamily="-48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altLang="en-US" smtClean="0">
              <a:ea typeface="ＭＳ Ｐゴシック" pitchFamily="-48" charset="-128"/>
            </a:endParaRPr>
          </a:p>
        </p:txBody>
      </p:sp>
      <p:pic>
        <p:nvPicPr>
          <p:cNvPr id="14340" name="Picture 2" descr="http://peanutonthetable.com/wp-content/uploads/2012/11/credit-card-cartoon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60388"/>
            <a:ext cx="8143875" cy="566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 bwMode="auto">
          <a:extLst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Credit Worthiness</a:t>
            </a:r>
            <a:endParaRPr lang="en-CA" dirty="0"/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xfrm>
            <a:off x="457200" y="1603375"/>
            <a:ext cx="8686800" cy="462597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b="1" dirty="0" smtClean="0">
                <a:solidFill>
                  <a:srgbClr val="297FD5"/>
                </a:solidFill>
                <a:ea typeface="ＭＳ Ｐゴシック" pitchFamily="-48" charset="-128"/>
              </a:rPr>
              <a:t>Three </a:t>
            </a:r>
            <a:r>
              <a:rPr lang="en-US" altLang="en-US" b="1" dirty="0" smtClean="0">
                <a:solidFill>
                  <a:srgbClr val="297FD5"/>
                </a:solidFill>
                <a:ea typeface="ＭＳ Ｐゴシック" pitchFamily="-48" charset="-128"/>
              </a:rPr>
              <a:t>Cs of credit</a:t>
            </a:r>
            <a:r>
              <a:rPr lang="en-US" altLang="en-US" dirty="0" smtClean="0">
                <a:solidFill>
                  <a:srgbClr val="297FD5"/>
                </a:solidFill>
                <a:ea typeface="ＭＳ Ｐゴシック" pitchFamily="-48" charset="-128"/>
              </a:rPr>
              <a:t> </a:t>
            </a:r>
            <a:endParaRPr lang="en-US" altLang="en-US" dirty="0">
              <a:ea typeface="ＭＳ Ｐゴシック" pitchFamily="-48" charset="-128"/>
            </a:endParaRPr>
          </a:p>
          <a:p>
            <a:pPr marL="749300" lvl="1" indent="-457200" eaLnBrk="1" hangingPunct="1"/>
            <a:r>
              <a:rPr lang="en-US" altLang="en-US" sz="2600" dirty="0" smtClean="0">
                <a:ea typeface="ＭＳ Ｐゴシック" pitchFamily="-48" charset="-128"/>
              </a:rPr>
              <a:t>How a lender decides to lend money</a:t>
            </a:r>
            <a:endParaRPr lang="en-US" altLang="en-US" sz="2600" dirty="0" smtClean="0">
              <a:ea typeface="ＭＳ Ｐゴシック" pitchFamily="-48" charset="-128"/>
            </a:endParaRPr>
          </a:p>
          <a:p>
            <a:pPr marL="0" indent="0" eaLnBrk="1" hangingPunct="1">
              <a:lnSpc>
                <a:spcPct val="60000"/>
              </a:lnSpc>
              <a:buFont typeface="Wingdings 2" pitchFamily="18" charset="2"/>
              <a:buNone/>
            </a:pPr>
            <a:endParaRPr lang="en-US" altLang="en-US" sz="2400" dirty="0" smtClean="0">
              <a:ea typeface="ＭＳ Ｐゴシック" pitchFamily="-48" charset="-128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2800" b="1" dirty="0" smtClean="0">
                <a:solidFill>
                  <a:schemeClr val="accent2"/>
                </a:solidFill>
                <a:ea typeface="ＭＳ Ｐゴシック" pitchFamily="-48" charset="-128"/>
              </a:rPr>
              <a:t>1. Character</a:t>
            </a:r>
            <a:r>
              <a:rPr lang="en-US" altLang="en-US" sz="2800" b="1" dirty="0" smtClean="0">
                <a:solidFill>
                  <a:srgbClr val="0000FF"/>
                </a:solidFill>
                <a:ea typeface="ＭＳ Ｐゴシック" pitchFamily="-48" charset="-128"/>
              </a:rPr>
              <a:t> </a:t>
            </a:r>
          </a:p>
          <a:p>
            <a:pPr marL="822325" lvl="1" indent="-285750" eaLnBrk="1" hangingPunct="1"/>
            <a:r>
              <a:rPr lang="en-US" altLang="en-US" dirty="0" smtClean="0">
                <a:ea typeface="ＭＳ Ｐゴシック" pitchFamily="-48" charset="-128"/>
              </a:rPr>
              <a:t>borrower</a:t>
            </a:r>
            <a:r>
              <a:rPr lang="ja-JP" altLang="en-US" dirty="0" smtClean="0">
                <a:ea typeface="ＭＳ Ｐゴシック" pitchFamily="-48" charset="-128"/>
              </a:rPr>
              <a:t>’</a:t>
            </a:r>
            <a:r>
              <a:rPr lang="en-US" altLang="ja-JP" dirty="0" smtClean="0">
                <a:ea typeface="ＭＳ Ｐゴシック" pitchFamily="-48" charset="-128"/>
              </a:rPr>
              <a:t>s willingness, reliability, and trustworthiness to make a loan repayment</a:t>
            </a:r>
            <a:r>
              <a:rPr lang="en-US" altLang="ja-JP" dirty="0" smtClean="0">
                <a:ea typeface="ＭＳ Ｐゴシック" pitchFamily="-48" charset="-128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800" b="1" dirty="0">
                <a:solidFill>
                  <a:schemeClr val="accent2"/>
                </a:solidFill>
                <a:ea typeface="ＭＳ Ｐゴシック" pitchFamily="-48" charset="-128"/>
              </a:rPr>
              <a:t>2. Capacity</a:t>
            </a:r>
          </a:p>
          <a:p>
            <a:pPr marL="822325" lvl="1" indent="-285750" eaLnBrk="1" hangingPunct="1">
              <a:lnSpc>
                <a:spcPct val="90000"/>
              </a:lnSpc>
            </a:pPr>
            <a:r>
              <a:rPr lang="en-US" altLang="en-US" dirty="0">
                <a:ea typeface="ＭＳ Ｐゴシック" pitchFamily="-48" charset="-128"/>
              </a:rPr>
              <a:t>borrower</a:t>
            </a:r>
            <a:r>
              <a:rPr lang="ja-JP" altLang="en-US" dirty="0">
                <a:ea typeface="ＭＳ Ｐゴシック" pitchFamily="-48" charset="-128"/>
              </a:rPr>
              <a:t>’</a:t>
            </a:r>
            <a:r>
              <a:rPr lang="en-US" altLang="ja-JP" dirty="0">
                <a:ea typeface="ＭＳ Ｐゴシック" pitchFamily="-48" charset="-128"/>
              </a:rPr>
              <a:t>s ability to make payments on time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800" b="1" dirty="0" smtClean="0">
                <a:solidFill>
                  <a:schemeClr val="accent2"/>
                </a:solidFill>
                <a:ea typeface="ＭＳ Ｐゴシック" pitchFamily="-48" charset="-128"/>
              </a:rPr>
              <a:t>3</a:t>
            </a:r>
            <a:r>
              <a:rPr lang="en-US" altLang="en-US" sz="2800" b="1" dirty="0">
                <a:solidFill>
                  <a:schemeClr val="accent2"/>
                </a:solidFill>
                <a:ea typeface="ＭＳ Ｐゴシック" pitchFamily="-48" charset="-128"/>
              </a:rPr>
              <a:t>. Capital</a:t>
            </a:r>
          </a:p>
          <a:p>
            <a:pPr marL="822325" lvl="1" indent="-285750"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-48" charset="-128"/>
              </a:rPr>
              <a:t>value </a:t>
            </a:r>
            <a:r>
              <a:rPr lang="en-US" altLang="en-US" sz="2400" dirty="0">
                <a:ea typeface="ＭＳ Ｐゴシック" pitchFamily="-48" charset="-128"/>
              </a:rPr>
              <a:t>of </a:t>
            </a:r>
            <a:r>
              <a:rPr lang="en-US" altLang="en-US" sz="2400" dirty="0" smtClean="0">
                <a:ea typeface="ＭＳ Ｐゴシック" pitchFamily="-48" charset="-128"/>
              </a:rPr>
              <a:t>borrower</a:t>
            </a:r>
            <a:r>
              <a:rPr lang="ja-JP" altLang="en-US" sz="2400" dirty="0">
                <a:ea typeface="ＭＳ Ｐゴシック" pitchFamily="-48" charset="-128"/>
              </a:rPr>
              <a:t>’</a:t>
            </a:r>
            <a:r>
              <a:rPr lang="en-US" altLang="ja-JP" sz="2400" dirty="0">
                <a:ea typeface="ＭＳ Ｐゴシック" pitchFamily="-48" charset="-128"/>
              </a:rPr>
              <a:t>s assets that could be used to repay debts. </a:t>
            </a:r>
          </a:p>
          <a:p>
            <a:pPr marL="822325" lvl="1" indent="-285750" eaLnBrk="1" hangingPunct="1"/>
            <a:endParaRPr lang="en-US" altLang="ja-JP" dirty="0" smtClean="0">
              <a:ea typeface="ＭＳ Ｐゴシック" pitchFamily="-48" charset="-12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2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338</TotalTime>
  <Words>1600</Words>
  <Application>Microsoft Office PowerPoint</Application>
  <PresentationFormat>On-screen Show (4:3)</PresentationFormat>
  <Paragraphs>167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Module</vt:lpstr>
      <vt:lpstr>PowerPoint Presentation</vt:lpstr>
      <vt:lpstr>Credit IQ Quiz</vt:lpstr>
      <vt:lpstr>Get it on Credit Clip</vt:lpstr>
      <vt:lpstr>What is Credit?</vt:lpstr>
      <vt:lpstr>Consumer Credit</vt:lpstr>
      <vt:lpstr>Consumer Credit</vt:lpstr>
      <vt:lpstr>Business Credit</vt:lpstr>
      <vt:lpstr>PowerPoint Presentation</vt:lpstr>
      <vt:lpstr>Credit Worthiness</vt:lpstr>
      <vt:lpstr>Class Activity </vt:lpstr>
      <vt:lpstr>Credit Bureaus</vt:lpstr>
      <vt:lpstr>Credit Crisis</vt:lpstr>
      <vt:lpstr>Getting out of Debt</vt:lpstr>
      <vt:lpstr>10 Tips for Wise Credit Card Use</vt:lpstr>
      <vt:lpstr>Credit Card Simulator</vt:lpstr>
      <vt:lpstr>TO DO</vt:lpstr>
      <vt:lpstr>Marketplace Episode Easy Loans: Uneasy Money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Office 2004 Test Drive User</dc:creator>
  <cp:lastModifiedBy>User</cp:lastModifiedBy>
  <cp:revision>55</cp:revision>
  <dcterms:created xsi:type="dcterms:W3CDTF">2011-10-31T16:38:54Z</dcterms:created>
  <dcterms:modified xsi:type="dcterms:W3CDTF">2015-06-10T02:26:29Z</dcterms:modified>
</cp:coreProperties>
</file>