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89D50-84EE-4EE9-91EE-B7AE7BC1BDA5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7295C-A3CA-4E4D-AF20-B5BBD5C053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7295C-A3CA-4E4D-AF20-B5BBD5C0538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64676C-2503-4D7C-945B-99568769ABE3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66ECEB-4BC7-4629-A56C-29289CB57E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Forms of Business Ownership &amp;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Profits of the corporation are distributed to the shareholders by way of "dividends". </a:t>
            </a:r>
          </a:p>
          <a:p>
            <a:r>
              <a:rPr lang="en-US" dirty="0" smtClean="0"/>
              <a:t>The more shares one owns, the more dividends they will receive.</a:t>
            </a:r>
          </a:p>
          <a:p>
            <a:r>
              <a:rPr lang="en-US" dirty="0" smtClean="0"/>
              <a:t>Corporations can issue one share or millions of shares.</a:t>
            </a:r>
          </a:p>
          <a:p>
            <a:r>
              <a:rPr lang="en-US" dirty="0" smtClean="0"/>
              <a:t>Often managed by Board of Directors who appoints executives including President.</a:t>
            </a:r>
          </a:p>
          <a:p>
            <a:r>
              <a:rPr lang="en-US" dirty="0" smtClean="0"/>
              <a:t>Corporations can be public(traded) or private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en-US" dirty="0"/>
          </a:p>
        </p:txBody>
      </p:sp>
      <p:pic>
        <p:nvPicPr>
          <p:cNvPr id="4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33400"/>
            <a:ext cx="787425" cy="790575"/>
          </a:xfrm>
          <a:prstGeom prst="roundRect">
            <a:avLst/>
          </a:prstGeom>
          <a:noFill/>
        </p:spPr>
      </p:pic>
      <p:pic>
        <p:nvPicPr>
          <p:cNvPr id="5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33400"/>
            <a:ext cx="787425" cy="790575"/>
          </a:xfrm>
          <a:prstGeom prst="roundRect">
            <a:avLst/>
          </a:prstGeom>
          <a:noFill/>
        </p:spPr>
      </p:pic>
      <p:sp>
        <p:nvSpPr>
          <p:cNvPr id="6" name="Cube 5"/>
          <p:cNvSpPr/>
          <p:nvPr/>
        </p:nvSpPr>
        <p:spPr>
          <a:xfrm>
            <a:off x="6705600" y="228600"/>
            <a:ext cx="14478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Advantages</a:t>
            </a:r>
            <a:endParaRPr lang="en-US" dirty="0" smtClean="0"/>
          </a:p>
          <a:p>
            <a:r>
              <a:rPr lang="en-US" dirty="0" smtClean="0"/>
              <a:t>Unlimited life, so business continues uninterrupted if owner(s) die</a:t>
            </a:r>
          </a:p>
          <a:p>
            <a:r>
              <a:rPr lang="en-US" dirty="0" smtClean="0"/>
              <a:t>Limited </a:t>
            </a:r>
            <a:r>
              <a:rPr lang="en-US" dirty="0" smtClean="0"/>
              <a:t>liability of shareholders </a:t>
            </a:r>
            <a:r>
              <a:rPr lang="en-US" i="1" dirty="0" smtClean="0"/>
              <a:t>(However, directors and officers can be liable in certain circumstances.)</a:t>
            </a:r>
            <a:endParaRPr lang="en-US" dirty="0" smtClean="0"/>
          </a:p>
          <a:p>
            <a:r>
              <a:rPr lang="en-US" dirty="0" smtClean="0"/>
              <a:t>Ownership easily </a:t>
            </a:r>
            <a:r>
              <a:rPr lang="en-US" dirty="0" smtClean="0"/>
              <a:t>transferred</a:t>
            </a:r>
          </a:p>
          <a:p>
            <a:r>
              <a:rPr lang="en-US" dirty="0" smtClean="0"/>
              <a:t>Contract for employee benefits plans</a:t>
            </a:r>
          </a:p>
          <a:p>
            <a:r>
              <a:rPr lang="en-US" dirty="0" smtClean="0"/>
              <a:t>Possible </a:t>
            </a:r>
            <a:r>
              <a:rPr lang="en-US" dirty="0" smtClean="0"/>
              <a:t>lower taxation rate (profits &amp; dividends)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en-US" dirty="0"/>
          </a:p>
        </p:txBody>
      </p:sp>
      <p:pic>
        <p:nvPicPr>
          <p:cNvPr id="4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33400"/>
            <a:ext cx="787425" cy="790575"/>
          </a:xfrm>
          <a:prstGeom prst="roundRect">
            <a:avLst/>
          </a:prstGeom>
          <a:noFill/>
        </p:spPr>
      </p:pic>
      <p:pic>
        <p:nvPicPr>
          <p:cNvPr id="5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33400"/>
            <a:ext cx="787425" cy="790575"/>
          </a:xfrm>
          <a:prstGeom prst="roundRect">
            <a:avLst/>
          </a:prstGeom>
          <a:noFill/>
        </p:spPr>
      </p:pic>
      <p:sp>
        <p:nvSpPr>
          <p:cNvPr id="6" name="Cube 5"/>
          <p:cNvSpPr/>
          <p:nvPr/>
        </p:nvSpPr>
        <p:spPr>
          <a:xfrm>
            <a:off x="6705600" y="228600"/>
            <a:ext cx="14478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Disadvantages</a:t>
            </a:r>
            <a:endParaRPr lang="en-US" dirty="0" smtClean="0"/>
          </a:p>
          <a:p>
            <a:r>
              <a:rPr lang="en-US" dirty="0" smtClean="0"/>
              <a:t>Costly </a:t>
            </a:r>
            <a:r>
              <a:rPr lang="en-US" dirty="0" smtClean="0"/>
              <a:t>to set up due to government fees, name searches, legal fees</a:t>
            </a:r>
          </a:p>
          <a:p>
            <a:r>
              <a:rPr lang="en-US" dirty="0" smtClean="0"/>
              <a:t>Requires annual maintenance from accountant and lawyer for reports and </a:t>
            </a:r>
            <a:r>
              <a:rPr lang="en-US" dirty="0" smtClean="0"/>
              <a:t>meetings/filings</a:t>
            </a:r>
          </a:p>
          <a:p>
            <a:r>
              <a:rPr lang="en-US" dirty="0" smtClean="0"/>
              <a:t>Losses cannot offset personal income</a:t>
            </a:r>
            <a:endParaRPr lang="en-US" dirty="0" smtClean="0"/>
          </a:p>
          <a:p>
            <a:r>
              <a:rPr lang="en-US" dirty="0" smtClean="0"/>
              <a:t>Owners </a:t>
            </a:r>
            <a:r>
              <a:rPr lang="en-US" dirty="0" smtClean="0"/>
              <a:t>personal assets can be seized if personal guarantees (collateral) have been </a:t>
            </a:r>
            <a:r>
              <a:rPr lang="en-US" dirty="0" smtClean="0"/>
              <a:t>signed</a:t>
            </a:r>
          </a:p>
          <a:p>
            <a:r>
              <a:rPr lang="en-US" dirty="0" smtClean="0"/>
              <a:t>Double taxation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en-US" dirty="0"/>
          </a:p>
        </p:txBody>
      </p:sp>
      <p:pic>
        <p:nvPicPr>
          <p:cNvPr id="4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33400"/>
            <a:ext cx="787425" cy="790575"/>
          </a:xfrm>
          <a:prstGeom prst="roundRect">
            <a:avLst/>
          </a:prstGeom>
          <a:noFill/>
        </p:spPr>
      </p:pic>
      <p:pic>
        <p:nvPicPr>
          <p:cNvPr id="5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33400"/>
            <a:ext cx="787425" cy="790575"/>
          </a:xfrm>
          <a:prstGeom prst="roundRect">
            <a:avLst/>
          </a:prstGeom>
          <a:noFill/>
        </p:spPr>
      </p:pic>
      <p:sp>
        <p:nvSpPr>
          <p:cNvPr id="6" name="Cube 5"/>
          <p:cNvSpPr/>
          <p:nvPr/>
        </p:nvSpPr>
        <p:spPr>
          <a:xfrm>
            <a:off x="6705600" y="228600"/>
            <a:ext cx="14478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There are four forms of business organization, they are:</a:t>
            </a:r>
          </a:p>
          <a:p>
            <a:pPr lvl="1"/>
            <a:r>
              <a:rPr lang="en-US" sz="2400" dirty="0" smtClean="0"/>
              <a:t>Sole </a:t>
            </a:r>
            <a:r>
              <a:rPr lang="en-US" sz="2400" dirty="0" smtClean="0"/>
              <a:t>Proprietorship</a:t>
            </a:r>
          </a:p>
          <a:p>
            <a:pPr lvl="1"/>
            <a:r>
              <a:rPr lang="en-US" sz="2400" dirty="0" smtClean="0"/>
              <a:t>Partnership</a:t>
            </a:r>
            <a:endParaRPr lang="en-US" sz="2400" dirty="0" smtClean="0"/>
          </a:p>
          <a:p>
            <a:pPr lvl="1"/>
            <a:r>
              <a:rPr lang="en-US" sz="2400" dirty="0" smtClean="0"/>
              <a:t>Corporation</a:t>
            </a:r>
            <a:endParaRPr lang="en-US" sz="2400" dirty="0" smtClean="0"/>
          </a:p>
          <a:p>
            <a:pPr lvl="1"/>
            <a:r>
              <a:rPr lang="en-US" sz="2400" dirty="0" smtClean="0"/>
              <a:t>(</a:t>
            </a:r>
            <a:r>
              <a:rPr lang="en-US" sz="2400" dirty="0" smtClean="0"/>
              <a:t>Cooperative-not covered)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We </a:t>
            </a:r>
            <a:r>
              <a:rPr lang="en-US" sz="2800" dirty="0" smtClean="0"/>
              <a:t>will look at the first 3.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Business Ownership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6705600" y="4267200"/>
            <a:ext cx="13716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5486400"/>
            <a:ext cx="787425" cy="790575"/>
          </a:xfrm>
          <a:prstGeom prst="roundRect">
            <a:avLst/>
          </a:prstGeom>
          <a:noFill/>
        </p:spPr>
      </p:pic>
      <p:pic>
        <p:nvPicPr>
          <p:cNvPr id="6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124200"/>
            <a:ext cx="787425" cy="790575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unincorporated business owned by a single individual. </a:t>
            </a:r>
          </a:p>
          <a:p>
            <a:r>
              <a:rPr lang="en-US" dirty="0" smtClean="0"/>
              <a:t>The law does not distinguish between the business and the owner.</a:t>
            </a:r>
          </a:p>
          <a:p>
            <a:r>
              <a:rPr lang="en-US" dirty="0" smtClean="0"/>
              <a:t>All that is legally necessary is that the business be registered and the proper licenses obtained.</a:t>
            </a:r>
          </a:p>
          <a:p>
            <a:r>
              <a:rPr lang="en-US" dirty="0" smtClean="0"/>
              <a:t>No legal separation between business and owner.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Sole Proprietorship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7391400" y="228600"/>
            <a:ext cx="13716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09600"/>
            <a:ext cx="787425" cy="790575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Advantages</a:t>
            </a:r>
          </a:p>
          <a:p>
            <a:endParaRPr lang="en-US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 smtClean="0"/>
              <a:t>Q</a:t>
            </a:r>
            <a:r>
              <a:rPr lang="en-US" dirty="0" smtClean="0"/>
              <a:t>uick</a:t>
            </a:r>
            <a:r>
              <a:rPr lang="en-US" dirty="0" smtClean="0"/>
              <a:t>, easy and inexpensive to establish</a:t>
            </a:r>
          </a:p>
          <a:p>
            <a:r>
              <a:rPr lang="en-US" dirty="0" smtClean="0"/>
              <a:t>Requires </a:t>
            </a:r>
            <a:r>
              <a:rPr lang="en-US" dirty="0" smtClean="0"/>
              <a:t>only registration and licenses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ll </a:t>
            </a:r>
            <a:r>
              <a:rPr lang="en-US" dirty="0" smtClean="0"/>
              <a:t>profits to owner and included with personal income for tax purposes</a:t>
            </a:r>
          </a:p>
          <a:p>
            <a:r>
              <a:rPr lang="en-US" dirty="0" smtClean="0"/>
              <a:t>Owner </a:t>
            </a:r>
            <a:r>
              <a:rPr lang="en-US" dirty="0" smtClean="0"/>
              <a:t>makes all decisions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Sole Proprietorship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7391400" y="228600"/>
            <a:ext cx="13716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09600"/>
            <a:ext cx="787425" cy="790575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Disadvantages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Unlimited </a:t>
            </a:r>
            <a:r>
              <a:rPr lang="en-US" dirty="0" smtClean="0"/>
              <a:t>liability</a:t>
            </a:r>
          </a:p>
          <a:p>
            <a:r>
              <a:rPr lang="en-US" dirty="0" smtClean="0"/>
              <a:t>Harder </a:t>
            </a:r>
            <a:r>
              <a:rPr lang="en-US" dirty="0" smtClean="0"/>
              <a:t>to raise capital than partnership or corporation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Limited </a:t>
            </a:r>
            <a:r>
              <a:rPr lang="en-US" dirty="0" smtClean="0"/>
              <a:t>to owner’s knowledge</a:t>
            </a:r>
          </a:p>
          <a:p>
            <a:r>
              <a:rPr lang="en-US" dirty="0" smtClean="0"/>
              <a:t>Lack </a:t>
            </a:r>
            <a:r>
              <a:rPr lang="en-US" dirty="0" smtClean="0"/>
              <a:t>of continuity</a:t>
            </a:r>
          </a:p>
          <a:p>
            <a:r>
              <a:rPr lang="en-US" dirty="0" smtClean="0"/>
              <a:t>Profits </a:t>
            </a:r>
            <a:r>
              <a:rPr lang="en-US" dirty="0" smtClean="0"/>
              <a:t>taxed at higher personal rate</a:t>
            </a:r>
          </a:p>
          <a:p>
            <a:r>
              <a:rPr lang="en-US" dirty="0" smtClean="0"/>
              <a:t>Limited </a:t>
            </a:r>
            <a:r>
              <a:rPr lang="en-US" dirty="0" smtClean="0"/>
              <a:t>options for employee compensation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Sole Proprietorship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7391400" y="228600"/>
            <a:ext cx="13716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09600"/>
            <a:ext cx="787425" cy="790575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unincorporated business owned by more than one individual. </a:t>
            </a:r>
          </a:p>
          <a:p>
            <a:r>
              <a:rPr lang="en-US" dirty="0" smtClean="0"/>
              <a:t>The law does not distinguish between the business and the owners.</a:t>
            </a:r>
          </a:p>
          <a:p>
            <a:r>
              <a:rPr lang="en-US" dirty="0" smtClean="0"/>
              <a:t>Profits divided according to each partners share of the business</a:t>
            </a:r>
          </a:p>
          <a:p>
            <a:r>
              <a:rPr lang="en-US" dirty="0" smtClean="0"/>
              <a:t>Each partner includes share of income in personal taxable income</a:t>
            </a:r>
          </a:p>
          <a:p>
            <a:r>
              <a:rPr lang="en-US" dirty="0" smtClean="0"/>
              <a:t>Can be “general” or “incorporated”.  </a:t>
            </a:r>
            <a:r>
              <a:rPr lang="en-US" sz="2000" dirty="0" smtClean="0"/>
              <a:t>We cover general only.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Partnership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6705600" y="228600"/>
            <a:ext cx="20574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609600"/>
            <a:ext cx="787425" cy="790575"/>
          </a:xfrm>
          <a:prstGeom prst="roundRect">
            <a:avLst/>
          </a:prstGeom>
          <a:noFill/>
        </p:spPr>
      </p:pic>
      <p:pic>
        <p:nvPicPr>
          <p:cNvPr id="6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09600"/>
            <a:ext cx="787425" cy="790575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Advantages</a:t>
            </a:r>
            <a:endParaRPr lang="en-US" dirty="0" smtClean="0"/>
          </a:p>
          <a:p>
            <a:endParaRPr lang="en-US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 smtClean="0"/>
              <a:t>Quick</a:t>
            </a:r>
            <a:r>
              <a:rPr lang="en-US" dirty="0" smtClean="0"/>
              <a:t>, easy and inexpensive to </a:t>
            </a:r>
            <a:r>
              <a:rPr lang="en-US" dirty="0" smtClean="0"/>
              <a:t>establish</a:t>
            </a:r>
          </a:p>
          <a:p>
            <a:r>
              <a:rPr lang="en-US" dirty="0" smtClean="0"/>
              <a:t>Combines talents &amp; resources of &gt;= 2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Limited </a:t>
            </a:r>
            <a:r>
              <a:rPr lang="en-US" dirty="0" smtClean="0"/>
              <a:t>regulations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capital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Partners </a:t>
            </a:r>
            <a:r>
              <a:rPr lang="en-US" dirty="0" smtClean="0"/>
              <a:t>may deduct business losses (share) from other personal income for tax purposes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Partnership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6705600" y="228600"/>
            <a:ext cx="20574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09600"/>
            <a:ext cx="787425" cy="790575"/>
          </a:xfrm>
          <a:prstGeom prst="roundRect">
            <a:avLst/>
          </a:prstGeom>
          <a:noFill/>
        </p:spPr>
      </p:pic>
      <p:pic>
        <p:nvPicPr>
          <p:cNvPr id="6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09600"/>
            <a:ext cx="787425" cy="790575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Disadvantages</a:t>
            </a:r>
            <a:endParaRPr lang="en-US" dirty="0" smtClean="0"/>
          </a:p>
          <a:p>
            <a:endParaRPr lang="en-US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 smtClean="0"/>
              <a:t>Partners </a:t>
            </a:r>
            <a:r>
              <a:rPr lang="en-US" dirty="0" smtClean="0"/>
              <a:t>assume unlimited liability for business debts and </a:t>
            </a:r>
            <a:r>
              <a:rPr lang="en-US" dirty="0" smtClean="0"/>
              <a:t>obligations</a:t>
            </a:r>
          </a:p>
          <a:p>
            <a:r>
              <a:rPr lang="en-US" dirty="0" smtClean="0"/>
              <a:t>Possible disagreements</a:t>
            </a:r>
            <a:endParaRPr lang="en-US" dirty="0" smtClean="0"/>
          </a:p>
          <a:p>
            <a:r>
              <a:rPr lang="en-US" dirty="0" smtClean="0"/>
              <a:t>Business </a:t>
            </a:r>
            <a:r>
              <a:rPr lang="en-US" dirty="0" smtClean="0"/>
              <a:t>income taxed at higher personal rates</a:t>
            </a:r>
          </a:p>
          <a:p>
            <a:r>
              <a:rPr lang="en-US" dirty="0" smtClean="0"/>
              <a:t>Sometimes </a:t>
            </a:r>
            <a:r>
              <a:rPr lang="en-US" dirty="0" smtClean="0"/>
              <a:t>difficult to make decisions (agree)</a:t>
            </a:r>
          </a:p>
          <a:p>
            <a:r>
              <a:rPr lang="en-US" dirty="0" smtClean="0"/>
              <a:t>Partners </a:t>
            </a:r>
            <a:r>
              <a:rPr lang="en-US" dirty="0" smtClean="0"/>
              <a:t>liable for each other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Partnership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6705600" y="228600"/>
            <a:ext cx="20574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09600"/>
            <a:ext cx="787425" cy="790575"/>
          </a:xfrm>
          <a:prstGeom prst="roundRect">
            <a:avLst/>
          </a:prstGeom>
          <a:noFill/>
        </p:spPr>
      </p:pic>
      <p:pic>
        <p:nvPicPr>
          <p:cNvPr id="6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609600"/>
            <a:ext cx="787425" cy="790575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33400"/>
            <a:ext cx="787425" cy="790575"/>
          </a:xfrm>
          <a:prstGeom prst="roundRect">
            <a:avLst/>
          </a:prstGeom>
          <a:noFill/>
        </p:spPr>
      </p:pic>
      <p:pic>
        <p:nvPicPr>
          <p:cNvPr id="5" name="Picture 2" descr="http://www.austinkleon.com/wp-content/uploads/2008/02/stick_fig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33400"/>
            <a:ext cx="787425" cy="790575"/>
          </a:xfrm>
          <a:prstGeom prst="round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business which is a separate legal entity, established by corporate charter</a:t>
            </a:r>
          </a:p>
          <a:p>
            <a:r>
              <a:rPr lang="en-US" dirty="0" smtClean="0"/>
              <a:t>The law views the business as a separate entity from the owner(s).</a:t>
            </a:r>
          </a:p>
          <a:p>
            <a:r>
              <a:rPr lang="en-US" dirty="0" smtClean="0"/>
              <a:t>Like a “person” the corporation can own land/property, enter agreements and hold contracts.</a:t>
            </a:r>
          </a:p>
          <a:p>
            <a:r>
              <a:rPr lang="en-US" dirty="0" smtClean="0"/>
              <a:t>It can be sued, sue others or incur debts.</a:t>
            </a:r>
          </a:p>
          <a:p>
            <a:r>
              <a:rPr lang="en-US" dirty="0" smtClean="0"/>
              <a:t>Ownership represented by shares held.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6705600" y="228600"/>
            <a:ext cx="1447800" cy="1219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491</Words>
  <Application>Microsoft Office PowerPoint</Application>
  <PresentationFormat>On-screen Show (4:3)</PresentationFormat>
  <Paragraphs>79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Forms of Business Ownership &amp; Organization</vt:lpstr>
      <vt:lpstr>Forms of Business Ownership</vt:lpstr>
      <vt:lpstr>Sole Proprietorship</vt:lpstr>
      <vt:lpstr>Sole Proprietorship</vt:lpstr>
      <vt:lpstr>Sole Proprietorship</vt:lpstr>
      <vt:lpstr>Partnership</vt:lpstr>
      <vt:lpstr>Partnership</vt:lpstr>
      <vt:lpstr>Partnership</vt:lpstr>
      <vt:lpstr>Corporation</vt:lpstr>
      <vt:lpstr>Corporation</vt:lpstr>
      <vt:lpstr>Corporation</vt:lpstr>
      <vt:lpstr>Corporation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Business Ownership &amp; Organization</dc:title>
  <dc:creator>User</dc:creator>
  <cp:lastModifiedBy>User</cp:lastModifiedBy>
  <cp:revision>3</cp:revision>
  <dcterms:created xsi:type="dcterms:W3CDTF">2010-08-26T16:14:25Z</dcterms:created>
  <dcterms:modified xsi:type="dcterms:W3CDTF">2010-08-26T16:42:40Z</dcterms:modified>
</cp:coreProperties>
</file>